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ow Bold" pitchFamily="2" charset="77"/>
      <p:regular r:id="rId21"/>
      <p:bold r:id="rId22"/>
    </p:embeddedFont>
    <p:embeddedFont>
      <p:font typeface="Now Bold Bold" pitchFamily="2" charset="77"/>
      <p:regular r:id="rId23"/>
      <p:bold r:id="rId24"/>
    </p:embeddedFont>
    <p:embeddedFont>
      <p:font typeface="Open Sans Bold" panose="020B0806030504020204" pitchFamily="34" charset="0"/>
      <p:regular r:id="rId25"/>
      <p:bold r:id="rId26"/>
    </p:embeddedFont>
    <p:embeddedFont>
      <p:font typeface="Open Sans Extra Bold" panose="020B0906030804020204" pitchFamily="34" charset="0"/>
      <p:regular r:id="rId27"/>
      <p:bold r:id="rId28"/>
    </p:embeddedFont>
    <p:embeddedFont>
      <p:font typeface="Roboto Slab" pitchFamily="2" charset="0"/>
      <p:regular r:id="rId29"/>
      <p:bold r:id="rId30"/>
    </p:embeddedFont>
    <p:embeddedFont>
      <p:font typeface="Space Mono" panose="02000509040000020004" pitchFamily="49" charset="77"/>
      <p:regular r:id="rId31"/>
    </p:embeddedFont>
    <p:embeddedFont>
      <p:font typeface="Space Mono Bold" panose="02000809030000020004" pitchFamily="49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54" autoAdjust="0"/>
  </p:normalViewPr>
  <p:slideViewPr>
    <p:cSldViewPr>
      <p:cViewPr>
        <p:scale>
          <a:sx n="71" d="100"/>
          <a:sy n="71" d="100"/>
        </p:scale>
        <p:origin x="76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getapp.com.mx/software/103903/reach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tapp.com.mx/x/161376/sms-marketing?category=274&amp;clickout_type=landing_page&amp;clickout_placement=category-show-landing_page-name&amp;ecommerce_list_name=Category&amp;item_index=1" TargetMode="External"/><Relationship Id="rId5" Type="http://schemas.openxmlformats.org/officeDocument/2006/relationships/hyperlink" Target="https://www.getapp.com.mx/software/91597/appy-pie" TargetMode="External"/><Relationship Id="rId4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ropbox.com/s/1tv4yr4vvsw6fag/TopForexBrokers.rar?dl=0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www.millennialmedia.com/" TargetMode="External"/><Relationship Id="rId7" Type="http://schemas.openxmlformats.org/officeDocument/2006/relationships/image" Target="../media/image2.svg"/><Relationship Id="rId2" Type="http://schemas.openxmlformats.org/officeDocument/2006/relationships/hyperlink" Target="http://en.wikipedia.org/wiki/Smartphon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://en.wikipedia.org/wiki/IAd" TargetMode="External"/><Relationship Id="rId4" Type="http://schemas.openxmlformats.org/officeDocument/2006/relationships/hyperlink" Target="http://www.google.com/ads/admob/" TargetMode="External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ockcontent.com/es/blog/retencion-de-usuarios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rockcontent.com/es/blog/publicidad-nativa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rockcontent.com/es/blog/que-es-engagement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336636">
            <a:off x="9221328" y="4608901"/>
            <a:ext cx="11157057" cy="77402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336636">
            <a:off x="-3540605" y="-1973379"/>
            <a:ext cx="11157057" cy="77402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768540" y="1607728"/>
            <a:ext cx="6158671" cy="707154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942886"/>
            <a:ext cx="8836208" cy="446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11"/>
              </a:lnSpc>
            </a:pPr>
            <a:r>
              <a:rPr lang="en-US" sz="10364">
                <a:solidFill>
                  <a:srgbClr val="89E3F7"/>
                </a:solidFill>
                <a:latin typeface="Now Bold"/>
              </a:rPr>
              <a:t>PUBLICIDAD,</a:t>
            </a:r>
          </a:p>
          <a:p>
            <a:pPr>
              <a:lnSpc>
                <a:spcPts val="11711"/>
              </a:lnSpc>
            </a:pPr>
            <a:r>
              <a:rPr lang="en-US" sz="10364">
                <a:solidFill>
                  <a:srgbClr val="89E3F7"/>
                </a:solidFill>
                <a:latin typeface="Now Bold"/>
              </a:rPr>
              <a:t>ANUNCIOS Y MARKETING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62025"/>
            <a:ext cx="8186433" cy="33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26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Space Mono"/>
              </a:rPr>
              <a:t>DESARROLLO MOVIL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7567" y="7560827"/>
            <a:ext cx="8186433" cy="180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0"/>
              </a:lnSpc>
            </a:pPr>
            <a:r>
              <a:rPr lang="en-US" sz="2299">
                <a:solidFill>
                  <a:srgbClr val="FFFFFF"/>
                </a:solidFill>
                <a:latin typeface="Space Mono"/>
              </a:rPr>
              <a:t>ALPUCHE VELAZQUEZ MAILENE GABRIELA</a:t>
            </a:r>
          </a:p>
          <a:p>
            <a:pPr>
              <a:lnSpc>
                <a:spcPts val="3610"/>
              </a:lnSpc>
            </a:pPr>
            <a:r>
              <a:rPr lang="en-US" sz="2299">
                <a:solidFill>
                  <a:srgbClr val="FFFFFF"/>
                </a:solidFill>
                <a:latin typeface="Space Mono Medium"/>
              </a:rPr>
              <a:t>GARCIA LOPEZ JOYCE ENID</a:t>
            </a:r>
          </a:p>
          <a:p>
            <a:pPr>
              <a:lnSpc>
                <a:spcPts val="3610"/>
              </a:lnSpc>
            </a:pPr>
            <a:r>
              <a:rPr lang="en-US" sz="2299">
                <a:solidFill>
                  <a:srgbClr val="FFFFFF"/>
                </a:solidFill>
                <a:latin typeface="Space Mono Medium"/>
              </a:rPr>
              <a:t>VASQUEZ LOZANO BRANDON</a:t>
            </a:r>
          </a:p>
          <a:p>
            <a:pPr marL="0" lvl="1" indent="0" algn="l">
              <a:lnSpc>
                <a:spcPts val="3610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Space Mono Medium"/>
              </a:rPr>
              <a:t>ZURUTUZA DEL SOLAR LIZETH ADRIANA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35395"/>
            <a:ext cx="7930524" cy="3086100"/>
            <a:chOff x="0" y="0"/>
            <a:chExt cx="208869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8698" cy="812800"/>
            </a:xfrm>
            <a:custGeom>
              <a:avLst/>
              <a:gdLst/>
              <a:ahLst/>
              <a:cxnLst/>
              <a:rect l="l" t="t" r="r" b="b"/>
              <a:pathLst>
                <a:path w="2088698" h="812800">
                  <a:moveTo>
                    <a:pt x="24405" y="0"/>
                  </a:moveTo>
                  <a:lnTo>
                    <a:pt x="2064292" y="0"/>
                  </a:lnTo>
                  <a:cubicBezTo>
                    <a:pt x="2070765" y="0"/>
                    <a:pt x="2076972" y="2571"/>
                    <a:pt x="2081549" y="7148"/>
                  </a:cubicBezTo>
                  <a:cubicBezTo>
                    <a:pt x="2086126" y="11725"/>
                    <a:pt x="2088698" y="17933"/>
                    <a:pt x="2088698" y="24405"/>
                  </a:cubicBezTo>
                  <a:lnTo>
                    <a:pt x="2088698" y="788395"/>
                  </a:lnTo>
                  <a:cubicBezTo>
                    <a:pt x="2088698" y="794867"/>
                    <a:pt x="2086126" y="801075"/>
                    <a:pt x="2081549" y="805652"/>
                  </a:cubicBezTo>
                  <a:cubicBezTo>
                    <a:pt x="2076972" y="810229"/>
                    <a:pt x="2070765" y="812800"/>
                    <a:pt x="2064292" y="812800"/>
                  </a:cubicBezTo>
                  <a:lnTo>
                    <a:pt x="24405" y="812800"/>
                  </a:lnTo>
                  <a:cubicBezTo>
                    <a:pt x="17933" y="812800"/>
                    <a:pt x="11725" y="810229"/>
                    <a:pt x="7148" y="805652"/>
                  </a:cubicBezTo>
                  <a:cubicBezTo>
                    <a:pt x="2571" y="801075"/>
                    <a:pt x="0" y="794867"/>
                    <a:pt x="0" y="788395"/>
                  </a:cubicBezTo>
                  <a:lnTo>
                    <a:pt x="0" y="24405"/>
                  </a:lnTo>
                  <a:cubicBezTo>
                    <a:pt x="0" y="17933"/>
                    <a:pt x="2571" y="11725"/>
                    <a:pt x="7148" y="7148"/>
                  </a:cubicBezTo>
                  <a:cubicBezTo>
                    <a:pt x="11725" y="2571"/>
                    <a:pt x="17933" y="0"/>
                    <a:pt x="24405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180006"/>
            <a:ext cx="7930524" cy="3086100"/>
            <a:chOff x="0" y="0"/>
            <a:chExt cx="208869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8698" cy="812800"/>
            </a:xfrm>
            <a:custGeom>
              <a:avLst/>
              <a:gdLst/>
              <a:ahLst/>
              <a:cxnLst/>
              <a:rect l="l" t="t" r="r" b="b"/>
              <a:pathLst>
                <a:path w="2088698" h="812800">
                  <a:moveTo>
                    <a:pt x="24405" y="0"/>
                  </a:moveTo>
                  <a:lnTo>
                    <a:pt x="2064292" y="0"/>
                  </a:lnTo>
                  <a:cubicBezTo>
                    <a:pt x="2070765" y="0"/>
                    <a:pt x="2076972" y="2571"/>
                    <a:pt x="2081549" y="7148"/>
                  </a:cubicBezTo>
                  <a:cubicBezTo>
                    <a:pt x="2086126" y="11725"/>
                    <a:pt x="2088698" y="17933"/>
                    <a:pt x="2088698" y="24405"/>
                  </a:cubicBezTo>
                  <a:lnTo>
                    <a:pt x="2088698" y="788395"/>
                  </a:lnTo>
                  <a:cubicBezTo>
                    <a:pt x="2088698" y="794867"/>
                    <a:pt x="2086126" y="801075"/>
                    <a:pt x="2081549" y="805652"/>
                  </a:cubicBezTo>
                  <a:cubicBezTo>
                    <a:pt x="2076972" y="810229"/>
                    <a:pt x="2070765" y="812800"/>
                    <a:pt x="2064292" y="812800"/>
                  </a:cubicBezTo>
                  <a:lnTo>
                    <a:pt x="24405" y="812800"/>
                  </a:lnTo>
                  <a:cubicBezTo>
                    <a:pt x="17933" y="812800"/>
                    <a:pt x="11725" y="810229"/>
                    <a:pt x="7148" y="805652"/>
                  </a:cubicBezTo>
                  <a:cubicBezTo>
                    <a:pt x="2571" y="801075"/>
                    <a:pt x="0" y="794867"/>
                    <a:pt x="0" y="788395"/>
                  </a:cubicBezTo>
                  <a:lnTo>
                    <a:pt x="0" y="24405"/>
                  </a:lnTo>
                  <a:cubicBezTo>
                    <a:pt x="0" y="17933"/>
                    <a:pt x="2571" y="11725"/>
                    <a:pt x="7148" y="7148"/>
                  </a:cubicBezTo>
                  <a:cubicBezTo>
                    <a:pt x="11725" y="2571"/>
                    <a:pt x="17933" y="0"/>
                    <a:pt x="24405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28776" y="2735395"/>
            <a:ext cx="7930524" cy="3086100"/>
            <a:chOff x="0" y="0"/>
            <a:chExt cx="2088698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88698" cy="812800"/>
            </a:xfrm>
            <a:custGeom>
              <a:avLst/>
              <a:gdLst/>
              <a:ahLst/>
              <a:cxnLst/>
              <a:rect l="l" t="t" r="r" b="b"/>
              <a:pathLst>
                <a:path w="2088698" h="812800">
                  <a:moveTo>
                    <a:pt x="24405" y="0"/>
                  </a:moveTo>
                  <a:lnTo>
                    <a:pt x="2064292" y="0"/>
                  </a:lnTo>
                  <a:cubicBezTo>
                    <a:pt x="2070765" y="0"/>
                    <a:pt x="2076972" y="2571"/>
                    <a:pt x="2081549" y="7148"/>
                  </a:cubicBezTo>
                  <a:cubicBezTo>
                    <a:pt x="2086126" y="11725"/>
                    <a:pt x="2088698" y="17933"/>
                    <a:pt x="2088698" y="24405"/>
                  </a:cubicBezTo>
                  <a:lnTo>
                    <a:pt x="2088698" y="788395"/>
                  </a:lnTo>
                  <a:cubicBezTo>
                    <a:pt x="2088698" y="794867"/>
                    <a:pt x="2086126" y="801075"/>
                    <a:pt x="2081549" y="805652"/>
                  </a:cubicBezTo>
                  <a:cubicBezTo>
                    <a:pt x="2076972" y="810229"/>
                    <a:pt x="2070765" y="812800"/>
                    <a:pt x="2064292" y="812800"/>
                  </a:cubicBezTo>
                  <a:lnTo>
                    <a:pt x="24405" y="812800"/>
                  </a:lnTo>
                  <a:cubicBezTo>
                    <a:pt x="17933" y="812800"/>
                    <a:pt x="11725" y="810229"/>
                    <a:pt x="7148" y="805652"/>
                  </a:cubicBezTo>
                  <a:cubicBezTo>
                    <a:pt x="2571" y="801075"/>
                    <a:pt x="0" y="794867"/>
                    <a:pt x="0" y="788395"/>
                  </a:cubicBezTo>
                  <a:lnTo>
                    <a:pt x="0" y="24405"/>
                  </a:lnTo>
                  <a:cubicBezTo>
                    <a:pt x="0" y="17933"/>
                    <a:pt x="2571" y="11725"/>
                    <a:pt x="7148" y="7148"/>
                  </a:cubicBezTo>
                  <a:cubicBezTo>
                    <a:pt x="11725" y="2571"/>
                    <a:pt x="17933" y="0"/>
                    <a:pt x="24405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8776" y="6180006"/>
            <a:ext cx="7930524" cy="3086100"/>
            <a:chOff x="0" y="0"/>
            <a:chExt cx="2088698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88698" cy="812800"/>
            </a:xfrm>
            <a:custGeom>
              <a:avLst/>
              <a:gdLst/>
              <a:ahLst/>
              <a:cxnLst/>
              <a:rect l="l" t="t" r="r" b="b"/>
              <a:pathLst>
                <a:path w="2088698" h="812800">
                  <a:moveTo>
                    <a:pt x="24405" y="0"/>
                  </a:moveTo>
                  <a:lnTo>
                    <a:pt x="2064292" y="0"/>
                  </a:lnTo>
                  <a:cubicBezTo>
                    <a:pt x="2070765" y="0"/>
                    <a:pt x="2076972" y="2571"/>
                    <a:pt x="2081549" y="7148"/>
                  </a:cubicBezTo>
                  <a:cubicBezTo>
                    <a:pt x="2086126" y="11725"/>
                    <a:pt x="2088698" y="17933"/>
                    <a:pt x="2088698" y="24405"/>
                  </a:cubicBezTo>
                  <a:lnTo>
                    <a:pt x="2088698" y="788395"/>
                  </a:lnTo>
                  <a:cubicBezTo>
                    <a:pt x="2088698" y="794867"/>
                    <a:pt x="2086126" y="801075"/>
                    <a:pt x="2081549" y="805652"/>
                  </a:cubicBezTo>
                  <a:cubicBezTo>
                    <a:pt x="2076972" y="810229"/>
                    <a:pt x="2070765" y="812800"/>
                    <a:pt x="2064292" y="812800"/>
                  </a:cubicBezTo>
                  <a:lnTo>
                    <a:pt x="24405" y="812800"/>
                  </a:lnTo>
                  <a:cubicBezTo>
                    <a:pt x="17933" y="812800"/>
                    <a:pt x="11725" y="810229"/>
                    <a:pt x="7148" y="805652"/>
                  </a:cubicBezTo>
                  <a:cubicBezTo>
                    <a:pt x="2571" y="801075"/>
                    <a:pt x="0" y="794867"/>
                    <a:pt x="0" y="788395"/>
                  </a:cubicBezTo>
                  <a:lnTo>
                    <a:pt x="0" y="24405"/>
                  </a:lnTo>
                  <a:cubicBezTo>
                    <a:pt x="0" y="17933"/>
                    <a:pt x="2571" y="11725"/>
                    <a:pt x="7148" y="7148"/>
                  </a:cubicBezTo>
                  <a:cubicBezTo>
                    <a:pt x="11725" y="2571"/>
                    <a:pt x="17933" y="0"/>
                    <a:pt x="24405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72455" y="6848425"/>
            <a:ext cx="2045430" cy="158799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146811" y="0"/>
            <a:ext cx="3137288" cy="276651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75361" y="3223052"/>
            <a:ext cx="1817076" cy="232958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328776" y="3113236"/>
            <a:ext cx="2256446" cy="24394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78633" y="6437159"/>
            <a:ext cx="2410531" cy="241053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472292" y="3798516"/>
            <a:ext cx="3871776" cy="124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FFFFFF"/>
                </a:solidFill>
                <a:latin typeface="Space Mono"/>
              </a:rPr>
              <a:t>se puede hacer llegar al usuario contenido más visual que solo con SMS’s.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72292" y="7093771"/>
            <a:ext cx="4405335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FFFFFF"/>
                </a:solidFill>
                <a:latin typeface="Space Mono"/>
              </a:rPr>
              <a:t>son los anuncios que se encuentran dentro de las apps, existen diferentes formatos desde los menos hasta los más intrusivos.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61473" y="3674942"/>
            <a:ext cx="5010125" cy="187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FFFFFF"/>
                </a:solidFill>
                <a:latin typeface="Space Mono"/>
              </a:rPr>
              <a:t>introducidos primeramente por Apple, posteriormente Android realizó su versión del formato, en el cual se envía el mensaje al usuario en forma de notificación.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61473" y="7093771"/>
            <a:ext cx="5010125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FFFFFF"/>
                </a:solidFill>
                <a:latin typeface="Space Mono"/>
              </a:rPr>
              <a:t>son los mas comunes y similares a los que aparecen en computadoras, básicamente es la version adaptada en tamaños a las pantallas móviles.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474285"/>
            <a:ext cx="8300076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89E3F7"/>
                </a:solidFill>
                <a:latin typeface="Now Bold"/>
              </a:rPr>
              <a:t>Tipos de publicidad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3476" y="2907776"/>
            <a:ext cx="7930524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Open Sans Bold"/>
              </a:rPr>
              <a:t>MMS Marketing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28641" y="2907776"/>
            <a:ext cx="7930524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Open Sans Bold"/>
              </a:rPr>
              <a:t>Push Notifications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6162216"/>
            <a:ext cx="7930524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Open Sans Bold"/>
              </a:rPr>
              <a:t>In – app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8776" y="6121882"/>
            <a:ext cx="7930524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Open Sans Bold"/>
              </a:rPr>
              <a:t>Banner ads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41617" y="7137449"/>
            <a:ext cx="8881222" cy="1866758"/>
            <a:chOff x="0" y="0"/>
            <a:chExt cx="2339087" cy="491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9087" cy="491657"/>
            </a:xfrm>
            <a:custGeom>
              <a:avLst/>
              <a:gdLst/>
              <a:ahLst/>
              <a:cxnLst/>
              <a:rect l="l" t="t" r="r" b="b"/>
              <a:pathLst>
                <a:path w="2339087" h="491657">
                  <a:moveTo>
                    <a:pt x="21793" y="0"/>
                  </a:moveTo>
                  <a:lnTo>
                    <a:pt x="2317294" y="0"/>
                  </a:lnTo>
                  <a:cubicBezTo>
                    <a:pt x="2323074" y="0"/>
                    <a:pt x="2328617" y="2296"/>
                    <a:pt x="2332704" y="6383"/>
                  </a:cubicBezTo>
                  <a:cubicBezTo>
                    <a:pt x="2336791" y="10470"/>
                    <a:pt x="2339087" y="16013"/>
                    <a:pt x="2339087" y="21793"/>
                  </a:cubicBezTo>
                  <a:lnTo>
                    <a:pt x="2339087" y="469864"/>
                  </a:lnTo>
                  <a:cubicBezTo>
                    <a:pt x="2339087" y="475643"/>
                    <a:pt x="2336791" y="481187"/>
                    <a:pt x="2332704" y="485274"/>
                  </a:cubicBezTo>
                  <a:cubicBezTo>
                    <a:pt x="2328617" y="489360"/>
                    <a:pt x="2323074" y="491657"/>
                    <a:pt x="2317294" y="491657"/>
                  </a:cubicBezTo>
                  <a:lnTo>
                    <a:pt x="21793" y="491657"/>
                  </a:lnTo>
                  <a:cubicBezTo>
                    <a:pt x="9757" y="491657"/>
                    <a:pt x="0" y="481900"/>
                    <a:pt x="0" y="469864"/>
                  </a:cubicBezTo>
                  <a:lnTo>
                    <a:pt x="0" y="21793"/>
                  </a:lnTo>
                  <a:cubicBezTo>
                    <a:pt x="0" y="16013"/>
                    <a:pt x="2296" y="10470"/>
                    <a:pt x="6383" y="6383"/>
                  </a:cubicBezTo>
                  <a:cubicBezTo>
                    <a:pt x="10470" y="2296"/>
                    <a:pt x="16013" y="0"/>
                    <a:pt x="21793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88137" y="4162614"/>
            <a:ext cx="9124991" cy="1866758"/>
            <a:chOff x="0" y="0"/>
            <a:chExt cx="2403290" cy="4916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3290" cy="491657"/>
            </a:xfrm>
            <a:custGeom>
              <a:avLst/>
              <a:gdLst/>
              <a:ahLst/>
              <a:cxnLst/>
              <a:rect l="l" t="t" r="r" b="b"/>
              <a:pathLst>
                <a:path w="2403290" h="491657">
                  <a:moveTo>
                    <a:pt x="21211" y="0"/>
                  </a:moveTo>
                  <a:lnTo>
                    <a:pt x="2382079" y="0"/>
                  </a:lnTo>
                  <a:cubicBezTo>
                    <a:pt x="2387705" y="0"/>
                    <a:pt x="2393100" y="2235"/>
                    <a:pt x="2397078" y="6212"/>
                  </a:cubicBezTo>
                  <a:cubicBezTo>
                    <a:pt x="2401055" y="10190"/>
                    <a:pt x="2403290" y="15585"/>
                    <a:pt x="2403290" y="21211"/>
                  </a:cubicBezTo>
                  <a:lnTo>
                    <a:pt x="2403290" y="470446"/>
                  </a:lnTo>
                  <a:cubicBezTo>
                    <a:pt x="2403290" y="482160"/>
                    <a:pt x="2393794" y="491657"/>
                    <a:pt x="2382079" y="491657"/>
                  </a:cubicBezTo>
                  <a:lnTo>
                    <a:pt x="21211" y="491657"/>
                  </a:lnTo>
                  <a:cubicBezTo>
                    <a:pt x="9496" y="491657"/>
                    <a:pt x="0" y="482160"/>
                    <a:pt x="0" y="470446"/>
                  </a:cubicBezTo>
                  <a:lnTo>
                    <a:pt x="0" y="21211"/>
                  </a:lnTo>
                  <a:cubicBezTo>
                    <a:pt x="0" y="15585"/>
                    <a:pt x="2235" y="10190"/>
                    <a:pt x="6212" y="6212"/>
                  </a:cubicBezTo>
                  <a:cubicBezTo>
                    <a:pt x="10190" y="2235"/>
                    <a:pt x="15585" y="0"/>
                    <a:pt x="21211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41617" y="1476796"/>
            <a:ext cx="8881222" cy="1866758"/>
            <a:chOff x="0" y="0"/>
            <a:chExt cx="2339087" cy="4916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39087" cy="491657"/>
            </a:xfrm>
            <a:custGeom>
              <a:avLst/>
              <a:gdLst/>
              <a:ahLst/>
              <a:cxnLst/>
              <a:rect l="l" t="t" r="r" b="b"/>
              <a:pathLst>
                <a:path w="2339087" h="491657">
                  <a:moveTo>
                    <a:pt x="21793" y="0"/>
                  </a:moveTo>
                  <a:lnTo>
                    <a:pt x="2317294" y="0"/>
                  </a:lnTo>
                  <a:cubicBezTo>
                    <a:pt x="2323074" y="0"/>
                    <a:pt x="2328617" y="2296"/>
                    <a:pt x="2332704" y="6383"/>
                  </a:cubicBezTo>
                  <a:cubicBezTo>
                    <a:pt x="2336791" y="10470"/>
                    <a:pt x="2339087" y="16013"/>
                    <a:pt x="2339087" y="21793"/>
                  </a:cubicBezTo>
                  <a:lnTo>
                    <a:pt x="2339087" y="469864"/>
                  </a:lnTo>
                  <a:cubicBezTo>
                    <a:pt x="2339087" y="475643"/>
                    <a:pt x="2336791" y="481187"/>
                    <a:pt x="2332704" y="485274"/>
                  </a:cubicBezTo>
                  <a:cubicBezTo>
                    <a:pt x="2328617" y="489360"/>
                    <a:pt x="2323074" y="491657"/>
                    <a:pt x="2317294" y="491657"/>
                  </a:cubicBezTo>
                  <a:lnTo>
                    <a:pt x="21793" y="491657"/>
                  </a:lnTo>
                  <a:cubicBezTo>
                    <a:pt x="9757" y="491657"/>
                    <a:pt x="0" y="481900"/>
                    <a:pt x="0" y="469864"/>
                  </a:cubicBezTo>
                  <a:lnTo>
                    <a:pt x="0" y="21793"/>
                  </a:lnTo>
                  <a:cubicBezTo>
                    <a:pt x="0" y="16013"/>
                    <a:pt x="2296" y="10470"/>
                    <a:pt x="6383" y="6383"/>
                  </a:cubicBezTo>
                  <a:cubicBezTo>
                    <a:pt x="10470" y="2296"/>
                    <a:pt x="16013" y="0"/>
                    <a:pt x="21793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137963">
            <a:off x="-3510472" y="3448811"/>
            <a:ext cx="11157057" cy="774020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89721" y="6350301"/>
            <a:ext cx="2730387" cy="265390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956596" y="2181656"/>
            <a:ext cx="1565156" cy="46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chemeClr val="bg2"/>
                </a:solidFill>
                <a:latin typeface="Now Bold Bold"/>
                <a:hlinkClick r:id="rId5" tooltip="https://www.getapp.com.mx/software/91597/appy-pi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Appy</a:t>
            </a:r>
            <a:r>
              <a:rPr lang="en-US" sz="2100" dirty="0">
                <a:solidFill>
                  <a:srgbClr val="0000FF"/>
                </a:solidFill>
                <a:latin typeface="Now Bold Bold"/>
                <a:hlinkClick r:id="rId5" tooltip="https://www.getapp.com.mx/software/91597/appy-pi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100" dirty="0">
                <a:solidFill>
                  <a:schemeClr val="bg2"/>
                </a:solidFill>
                <a:latin typeface="Now Bold Bold"/>
                <a:hlinkClick r:id="rId5" tooltip="https://www.getapp.com.mx/software/91597/appy-pi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Pie</a:t>
            </a:r>
          </a:p>
          <a:p>
            <a:pPr>
              <a:lnSpc>
                <a:spcPts val="140"/>
              </a:lnSpc>
            </a:pPr>
            <a:endParaRPr lang="en-US" sz="2100" dirty="0">
              <a:solidFill>
                <a:srgbClr val="0000FF"/>
              </a:solidFill>
              <a:latin typeface="Now Bold Bold"/>
              <a:hlinkClick r:id="rId5" tooltip="https://www.getapp.com.mx/software/91597/appy-pi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080221" y="4547706"/>
            <a:ext cx="1698482" cy="117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chemeClr val="bg2"/>
                </a:solidFill>
                <a:latin typeface="Now Bold Bold"/>
                <a:hlinkClick r:id="rId6" tooltip="https://www.getapp.com.mx/x/161376/sms-marketing?category=274&amp;clickout_type=landing_page&amp;clickout_placement=category-show-landing_page-name&amp;ecommerce_list_name=Category&amp;item_index=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SMS Marketing</a:t>
            </a:r>
          </a:p>
          <a:p>
            <a:pPr>
              <a:lnSpc>
                <a:spcPts val="3080"/>
              </a:lnSpc>
            </a:pPr>
            <a:endParaRPr lang="en-US" sz="2200" dirty="0">
              <a:solidFill>
                <a:srgbClr val="0000FF"/>
              </a:solidFill>
              <a:latin typeface="Now Bold Bold"/>
              <a:hlinkClick r:id="rId6" tooltip="https://www.getapp.com.mx/x/161376/sms-marketing?category=274&amp;clickout_type=landing_page&amp;clickout_placement=category-show-landing_page-name&amp;ecommerce_list_name=Category&amp;item_index=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889933" y="7366049"/>
            <a:ext cx="1698482" cy="153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>
                <a:solidFill>
                  <a:schemeClr val="bg2"/>
                </a:solidFill>
                <a:latin typeface="Now Bold Bold"/>
                <a:hlinkClick r:id="rId7" tooltip="https://www.getapp.com.mx/software/103903/rea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Back4app</a:t>
            </a:r>
          </a:p>
          <a:p>
            <a:pPr>
              <a:lnSpc>
                <a:spcPts val="3920"/>
              </a:lnSpc>
            </a:pPr>
            <a:endParaRPr lang="en-US" sz="2900" dirty="0">
              <a:solidFill>
                <a:srgbClr val="0000FF"/>
              </a:solidFill>
              <a:latin typeface="Now Bold Bold"/>
              <a:hlinkClick r:id="rId7" tooltip="https://www.getapp.com.mx/software/103903/reach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69625" y="1789780"/>
            <a:ext cx="5960770" cy="127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sz="1400" dirty="0">
                <a:solidFill>
                  <a:schemeClr val="bg2"/>
                </a:solidFill>
                <a:latin typeface="Space Mono"/>
              </a:rPr>
              <a:t>C</a:t>
            </a:r>
            <a:r>
              <a:rPr lang="en-US" sz="1400" dirty="0">
                <a:solidFill>
                  <a:schemeClr val="bg2"/>
                </a:solidFill>
                <a:latin typeface="Space Mono"/>
                <a:hlinkClick r:id="rId5" tooltip="https://www.getapp.com.mx/software/91597/appy-pi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reador o desarrollador de aplicaciones móviles basado en la nube de más rápido crecimiento, que permite que usuarios sin conocimientos de programación puedan crear aplicaciones de Windows 8 Phone, Android y iPhone para teléfonos móviles y teléfonos inteligentes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9625" y="4576281"/>
            <a:ext cx="5960770" cy="97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Space Mono"/>
              </a:rPr>
              <a:t>software que te permite dirigirte a los clientes mediante mensajes de texto con un remitente de 4 o 5 dígitos. Esta numeración es oficial y está respaldada por los principales operadores telefónicos.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3407" y="2543445"/>
            <a:ext cx="5960770" cy="118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Space Mono"/>
              </a:rPr>
              <a:t>Especificación de diferentes interacciones dentro de una sección de software.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79336" y="7404149"/>
            <a:ext cx="5960770" cy="97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Space Mono"/>
              </a:rPr>
              <a:t>Líder de BaaS de código abierto basada en múltiples tecnologías de código abierto. Permite a los desarrolladores realizar un desarrollo, alojamiento y administración de aplicaciones rápidos.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6345" y="1057275"/>
            <a:ext cx="6557140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89E3F7"/>
                </a:solidFill>
                <a:latin typeface="Now Bold"/>
              </a:rPr>
              <a:t>Herramientas API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3407" y="4324985"/>
            <a:ext cx="5960770" cy="158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Space Mono"/>
              </a:rPr>
              <a:t>Ventajas:</a:t>
            </a:r>
          </a:p>
          <a:p>
            <a:pPr marL="496566" lvl="1" indent="-248283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Space Mono Bold"/>
              </a:rPr>
              <a:t>Automatización</a:t>
            </a:r>
          </a:p>
          <a:p>
            <a:pPr marL="496566" lvl="1" indent="-248283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Space Mono Bold"/>
              </a:rPr>
              <a:t>Mayor capacidad</a:t>
            </a:r>
          </a:p>
          <a:p>
            <a:pPr marL="496566" lvl="1" indent="-248283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Space Mono Bold"/>
              </a:rPr>
              <a:t>Mejor eficiencia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1809" y="2119129"/>
            <a:ext cx="8677131" cy="1785442"/>
            <a:chOff x="0" y="0"/>
            <a:chExt cx="2285335" cy="4702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5335" cy="470240"/>
            </a:xfrm>
            <a:custGeom>
              <a:avLst/>
              <a:gdLst/>
              <a:ahLst/>
              <a:cxnLst/>
              <a:rect l="l" t="t" r="r" b="b"/>
              <a:pathLst>
                <a:path w="2285335" h="470240">
                  <a:moveTo>
                    <a:pt x="22306" y="0"/>
                  </a:moveTo>
                  <a:lnTo>
                    <a:pt x="2263029" y="0"/>
                  </a:lnTo>
                  <a:cubicBezTo>
                    <a:pt x="2268945" y="0"/>
                    <a:pt x="2274619" y="2350"/>
                    <a:pt x="2278802" y="6533"/>
                  </a:cubicBezTo>
                  <a:cubicBezTo>
                    <a:pt x="2282985" y="10716"/>
                    <a:pt x="2285335" y="16390"/>
                    <a:pt x="2285335" y="22306"/>
                  </a:cubicBezTo>
                  <a:lnTo>
                    <a:pt x="2285335" y="447934"/>
                  </a:lnTo>
                  <a:cubicBezTo>
                    <a:pt x="2285335" y="453850"/>
                    <a:pt x="2282985" y="459524"/>
                    <a:pt x="2278802" y="463707"/>
                  </a:cubicBezTo>
                  <a:cubicBezTo>
                    <a:pt x="2274619" y="467890"/>
                    <a:pt x="2268945" y="470240"/>
                    <a:pt x="2263029" y="470240"/>
                  </a:cubicBezTo>
                  <a:lnTo>
                    <a:pt x="22306" y="470240"/>
                  </a:lnTo>
                  <a:cubicBezTo>
                    <a:pt x="16390" y="470240"/>
                    <a:pt x="10716" y="467890"/>
                    <a:pt x="6533" y="463707"/>
                  </a:cubicBezTo>
                  <a:cubicBezTo>
                    <a:pt x="2350" y="459524"/>
                    <a:pt x="0" y="453850"/>
                    <a:pt x="0" y="447934"/>
                  </a:cubicBezTo>
                  <a:lnTo>
                    <a:pt x="0" y="22306"/>
                  </a:lnTo>
                  <a:cubicBezTo>
                    <a:pt x="0" y="16390"/>
                    <a:pt x="2350" y="10716"/>
                    <a:pt x="6533" y="6533"/>
                  </a:cubicBezTo>
                  <a:cubicBezTo>
                    <a:pt x="10716" y="2350"/>
                    <a:pt x="16390" y="0"/>
                    <a:pt x="22306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74233">
            <a:off x="8046826" y="-2716096"/>
            <a:ext cx="8837299" cy="61308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90495" y="7307345"/>
            <a:ext cx="11323203" cy="9400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90495" y="5618191"/>
            <a:ext cx="11323203" cy="5531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96750" y="2501309"/>
            <a:ext cx="7647250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9"/>
              </a:lnSpc>
            </a:pPr>
            <a:r>
              <a:rPr lang="en-US" sz="1799">
                <a:solidFill>
                  <a:srgbClr val="FFFFFF"/>
                </a:solidFill>
                <a:latin typeface="Space Mono"/>
                <a:hlinkClick r:id="rId6" tooltip="https://www.dropbox.com/s/1tv4yr4vvsw6fag/TopForexBrokers.rar?dl=0"/>
              </a:rPr>
              <a:t>AdMob</a:t>
            </a:r>
            <a:r>
              <a:rPr lang="en-US" sz="1799">
                <a:solidFill>
                  <a:srgbClr val="FFFFFF"/>
                </a:solidFill>
                <a:latin typeface="Space Mono"/>
              </a:rPr>
              <a:t> es un servicio de Google para integrar anuncios en tus aplicaciones Android, con el fin de monetizar la actividad de tu audiencia a través de redes de publicidad (ad networks).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57275"/>
            <a:ext cx="8681893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89E3F7"/>
                </a:solidFill>
                <a:latin typeface="Now Bold"/>
              </a:rPr>
              <a:t>Implementacion en Android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809" y="4613910"/>
            <a:ext cx="1594057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9"/>
              </a:lnSpc>
            </a:pPr>
            <a:r>
              <a:rPr lang="en-US" sz="1799">
                <a:solidFill>
                  <a:srgbClr val="FFFFFF"/>
                </a:solidFill>
                <a:latin typeface="Space Mono"/>
              </a:rPr>
              <a:t>Para esto es necesario tener una cuenta de admob y registrar la aplicacion</a:t>
            </a:r>
          </a:p>
          <a:p>
            <a:pPr>
              <a:lnSpc>
                <a:spcPts val="2069"/>
              </a:lnSpc>
            </a:pPr>
            <a:endParaRPr lang="en-US" sz="1799">
              <a:solidFill>
                <a:srgbClr val="FFFFFF"/>
              </a:solidFill>
              <a:latin typeface="Space Mono"/>
            </a:endParaRPr>
          </a:p>
          <a:p>
            <a:pPr>
              <a:lnSpc>
                <a:spcPts val="2069"/>
              </a:lnSpc>
            </a:pPr>
            <a:r>
              <a:rPr lang="en-US" sz="1799">
                <a:solidFill>
                  <a:srgbClr val="FFFFFF"/>
                </a:solidFill>
                <a:latin typeface="Space Mono"/>
              </a:rPr>
              <a:t>Al proyecto en el que se este trabajando se le deben de agregar las depenencias para el SDK de Google Mobile Ads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86290"/>
            <a:ext cx="15940575" cy="51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9"/>
              </a:lnSpc>
            </a:pPr>
            <a:r>
              <a:rPr lang="en-US" sz="1799">
                <a:solidFill>
                  <a:srgbClr val="FFFFFF"/>
                </a:solidFill>
                <a:latin typeface="Space Mono"/>
              </a:rPr>
              <a:t>Y una vez echo ya se pueden importar los metodos que se requieran dependiendo el tipo de anuncio que se quiera implementar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40202" y="1004365"/>
            <a:ext cx="3827276" cy="2579862"/>
            <a:chOff x="0" y="0"/>
            <a:chExt cx="1008007" cy="67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8007" cy="679470"/>
            </a:xfrm>
            <a:custGeom>
              <a:avLst/>
              <a:gdLst/>
              <a:ahLst/>
              <a:cxnLst/>
              <a:rect l="l" t="t" r="r" b="b"/>
              <a:pathLst>
                <a:path w="1008007" h="679470">
                  <a:moveTo>
                    <a:pt x="50571" y="0"/>
                  </a:moveTo>
                  <a:lnTo>
                    <a:pt x="957436" y="0"/>
                  </a:lnTo>
                  <a:cubicBezTo>
                    <a:pt x="970848" y="0"/>
                    <a:pt x="983711" y="5328"/>
                    <a:pt x="993195" y="14812"/>
                  </a:cubicBezTo>
                  <a:cubicBezTo>
                    <a:pt x="1002679" y="24296"/>
                    <a:pt x="1008007" y="37159"/>
                    <a:pt x="1008007" y="50571"/>
                  </a:cubicBezTo>
                  <a:lnTo>
                    <a:pt x="1008007" y="628899"/>
                  </a:lnTo>
                  <a:cubicBezTo>
                    <a:pt x="1008007" y="656828"/>
                    <a:pt x="985366" y="679470"/>
                    <a:pt x="957436" y="679470"/>
                  </a:cubicBezTo>
                  <a:lnTo>
                    <a:pt x="50571" y="679470"/>
                  </a:lnTo>
                  <a:cubicBezTo>
                    <a:pt x="37159" y="679470"/>
                    <a:pt x="24296" y="674142"/>
                    <a:pt x="14812" y="664658"/>
                  </a:cubicBezTo>
                  <a:cubicBezTo>
                    <a:pt x="5328" y="655174"/>
                    <a:pt x="0" y="642311"/>
                    <a:pt x="0" y="628899"/>
                  </a:cubicBezTo>
                  <a:lnTo>
                    <a:pt x="0" y="50571"/>
                  </a:lnTo>
                  <a:cubicBezTo>
                    <a:pt x="0" y="37159"/>
                    <a:pt x="5328" y="24296"/>
                    <a:pt x="14812" y="14812"/>
                  </a:cubicBezTo>
                  <a:cubicBezTo>
                    <a:pt x="24296" y="5328"/>
                    <a:pt x="37159" y="0"/>
                    <a:pt x="50571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21693" y="1004365"/>
            <a:ext cx="3827276" cy="2579862"/>
            <a:chOff x="0" y="0"/>
            <a:chExt cx="1008007" cy="6794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8007" cy="679470"/>
            </a:xfrm>
            <a:custGeom>
              <a:avLst/>
              <a:gdLst/>
              <a:ahLst/>
              <a:cxnLst/>
              <a:rect l="l" t="t" r="r" b="b"/>
              <a:pathLst>
                <a:path w="1008007" h="679470">
                  <a:moveTo>
                    <a:pt x="50571" y="0"/>
                  </a:moveTo>
                  <a:lnTo>
                    <a:pt x="957436" y="0"/>
                  </a:lnTo>
                  <a:cubicBezTo>
                    <a:pt x="970848" y="0"/>
                    <a:pt x="983711" y="5328"/>
                    <a:pt x="993195" y="14812"/>
                  </a:cubicBezTo>
                  <a:cubicBezTo>
                    <a:pt x="1002679" y="24296"/>
                    <a:pt x="1008007" y="37159"/>
                    <a:pt x="1008007" y="50571"/>
                  </a:cubicBezTo>
                  <a:lnTo>
                    <a:pt x="1008007" y="628899"/>
                  </a:lnTo>
                  <a:cubicBezTo>
                    <a:pt x="1008007" y="656828"/>
                    <a:pt x="985366" y="679470"/>
                    <a:pt x="957436" y="679470"/>
                  </a:cubicBezTo>
                  <a:lnTo>
                    <a:pt x="50571" y="679470"/>
                  </a:lnTo>
                  <a:cubicBezTo>
                    <a:pt x="37159" y="679470"/>
                    <a:pt x="24296" y="674142"/>
                    <a:pt x="14812" y="664658"/>
                  </a:cubicBezTo>
                  <a:cubicBezTo>
                    <a:pt x="5328" y="655174"/>
                    <a:pt x="0" y="642311"/>
                    <a:pt x="0" y="628899"/>
                  </a:cubicBezTo>
                  <a:lnTo>
                    <a:pt x="0" y="50571"/>
                  </a:lnTo>
                  <a:cubicBezTo>
                    <a:pt x="0" y="37159"/>
                    <a:pt x="5328" y="24296"/>
                    <a:pt x="14812" y="14812"/>
                  </a:cubicBezTo>
                  <a:cubicBezTo>
                    <a:pt x="24296" y="5328"/>
                    <a:pt x="37159" y="0"/>
                    <a:pt x="50571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40202" y="3841402"/>
            <a:ext cx="3827276" cy="2579862"/>
            <a:chOff x="0" y="0"/>
            <a:chExt cx="1008007" cy="6794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8007" cy="679470"/>
            </a:xfrm>
            <a:custGeom>
              <a:avLst/>
              <a:gdLst/>
              <a:ahLst/>
              <a:cxnLst/>
              <a:rect l="l" t="t" r="r" b="b"/>
              <a:pathLst>
                <a:path w="1008007" h="679470">
                  <a:moveTo>
                    <a:pt x="50571" y="0"/>
                  </a:moveTo>
                  <a:lnTo>
                    <a:pt x="957436" y="0"/>
                  </a:lnTo>
                  <a:cubicBezTo>
                    <a:pt x="970848" y="0"/>
                    <a:pt x="983711" y="5328"/>
                    <a:pt x="993195" y="14812"/>
                  </a:cubicBezTo>
                  <a:cubicBezTo>
                    <a:pt x="1002679" y="24296"/>
                    <a:pt x="1008007" y="37159"/>
                    <a:pt x="1008007" y="50571"/>
                  </a:cubicBezTo>
                  <a:lnTo>
                    <a:pt x="1008007" y="628899"/>
                  </a:lnTo>
                  <a:cubicBezTo>
                    <a:pt x="1008007" y="656828"/>
                    <a:pt x="985366" y="679470"/>
                    <a:pt x="957436" y="679470"/>
                  </a:cubicBezTo>
                  <a:lnTo>
                    <a:pt x="50571" y="679470"/>
                  </a:lnTo>
                  <a:cubicBezTo>
                    <a:pt x="37159" y="679470"/>
                    <a:pt x="24296" y="674142"/>
                    <a:pt x="14812" y="664658"/>
                  </a:cubicBezTo>
                  <a:cubicBezTo>
                    <a:pt x="5328" y="655174"/>
                    <a:pt x="0" y="642311"/>
                    <a:pt x="0" y="628899"/>
                  </a:cubicBezTo>
                  <a:lnTo>
                    <a:pt x="0" y="50571"/>
                  </a:lnTo>
                  <a:cubicBezTo>
                    <a:pt x="0" y="37159"/>
                    <a:pt x="5328" y="24296"/>
                    <a:pt x="14812" y="14812"/>
                  </a:cubicBezTo>
                  <a:cubicBezTo>
                    <a:pt x="24296" y="5328"/>
                    <a:pt x="37159" y="0"/>
                    <a:pt x="50571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40202" y="6678438"/>
            <a:ext cx="3827276" cy="2579862"/>
            <a:chOff x="0" y="0"/>
            <a:chExt cx="1008007" cy="6794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8007" cy="679470"/>
            </a:xfrm>
            <a:custGeom>
              <a:avLst/>
              <a:gdLst/>
              <a:ahLst/>
              <a:cxnLst/>
              <a:rect l="l" t="t" r="r" b="b"/>
              <a:pathLst>
                <a:path w="1008007" h="679470">
                  <a:moveTo>
                    <a:pt x="50571" y="0"/>
                  </a:moveTo>
                  <a:lnTo>
                    <a:pt x="957436" y="0"/>
                  </a:lnTo>
                  <a:cubicBezTo>
                    <a:pt x="970848" y="0"/>
                    <a:pt x="983711" y="5328"/>
                    <a:pt x="993195" y="14812"/>
                  </a:cubicBezTo>
                  <a:cubicBezTo>
                    <a:pt x="1002679" y="24296"/>
                    <a:pt x="1008007" y="37159"/>
                    <a:pt x="1008007" y="50571"/>
                  </a:cubicBezTo>
                  <a:lnTo>
                    <a:pt x="1008007" y="628899"/>
                  </a:lnTo>
                  <a:cubicBezTo>
                    <a:pt x="1008007" y="656828"/>
                    <a:pt x="985366" y="679470"/>
                    <a:pt x="957436" y="679470"/>
                  </a:cubicBezTo>
                  <a:lnTo>
                    <a:pt x="50571" y="679470"/>
                  </a:lnTo>
                  <a:cubicBezTo>
                    <a:pt x="37159" y="679470"/>
                    <a:pt x="24296" y="674142"/>
                    <a:pt x="14812" y="664658"/>
                  </a:cubicBezTo>
                  <a:cubicBezTo>
                    <a:pt x="5328" y="655174"/>
                    <a:pt x="0" y="642311"/>
                    <a:pt x="0" y="628899"/>
                  </a:cubicBezTo>
                  <a:lnTo>
                    <a:pt x="0" y="50571"/>
                  </a:lnTo>
                  <a:cubicBezTo>
                    <a:pt x="0" y="37159"/>
                    <a:pt x="5328" y="24296"/>
                    <a:pt x="14812" y="14812"/>
                  </a:cubicBezTo>
                  <a:cubicBezTo>
                    <a:pt x="24296" y="5328"/>
                    <a:pt x="37159" y="0"/>
                    <a:pt x="50571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21693" y="3841402"/>
            <a:ext cx="3827276" cy="2579862"/>
            <a:chOff x="0" y="0"/>
            <a:chExt cx="1008007" cy="6794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8007" cy="679470"/>
            </a:xfrm>
            <a:custGeom>
              <a:avLst/>
              <a:gdLst/>
              <a:ahLst/>
              <a:cxnLst/>
              <a:rect l="l" t="t" r="r" b="b"/>
              <a:pathLst>
                <a:path w="1008007" h="679470">
                  <a:moveTo>
                    <a:pt x="50571" y="0"/>
                  </a:moveTo>
                  <a:lnTo>
                    <a:pt x="957436" y="0"/>
                  </a:lnTo>
                  <a:cubicBezTo>
                    <a:pt x="970848" y="0"/>
                    <a:pt x="983711" y="5328"/>
                    <a:pt x="993195" y="14812"/>
                  </a:cubicBezTo>
                  <a:cubicBezTo>
                    <a:pt x="1002679" y="24296"/>
                    <a:pt x="1008007" y="37159"/>
                    <a:pt x="1008007" y="50571"/>
                  </a:cubicBezTo>
                  <a:lnTo>
                    <a:pt x="1008007" y="628899"/>
                  </a:lnTo>
                  <a:cubicBezTo>
                    <a:pt x="1008007" y="656828"/>
                    <a:pt x="985366" y="679470"/>
                    <a:pt x="957436" y="679470"/>
                  </a:cubicBezTo>
                  <a:lnTo>
                    <a:pt x="50571" y="679470"/>
                  </a:lnTo>
                  <a:cubicBezTo>
                    <a:pt x="37159" y="679470"/>
                    <a:pt x="24296" y="674142"/>
                    <a:pt x="14812" y="664658"/>
                  </a:cubicBezTo>
                  <a:cubicBezTo>
                    <a:pt x="5328" y="655174"/>
                    <a:pt x="0" y="642311"/>
                    <a:pt x="0" y="628899"/>
                  </a:cubicBezTo>
                  <a:lnTo>
                    <a:pt x="0" y="50571"/>
                  </a:lnTo>
                  <a:cubicBezTo>
                    <a:pt x="0" y="37159"/>
                    <a:pt x="5328" y="24296"/>
                    <a:pt x="14812" y="14812"/>
                  </a:cubicBezTo>
                  <a:cubicBezTo>
                    <a:pt x="24296" y="5328"/>
                    <a:pt x="37159" y="0"/>
                    <a:pt x="50571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21693" y="6678438"/>
            <a:ext cx="3827276" cy="2579862"/>
            <a:chOff x="0" y="0"/>
            <a:chExt cx="1008007" cy="6794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8007" cy="679470"/>
            </a:xfrm>
            <a:custGeom>
              <a:avLst/>
              <a:gdLst/>
              <a:ahLst/>
              <a:cxnLst/>
              <a:rect l="l" t="t" r="r" b="b"/>
              <a:pathLst>
                <a:path w="1008007" h="679470">
                  <a:moveTo>
                    <a:pt x="50571" y="0"/>
                  </a:moveTo>
                  <a:lnTo>
                    <a:pt x="957436" y="0"/>
                  </a:lnTo>
                  <a:cubicBezTo>
                    <a:pt x="970848" y="0"/>
                    <a:pt x="983711" y="5328"/>
                    <a:pt x="993195" y="14812"/>
                  </a:cubicBezTo>
                  <a:cubicBezTo>
                    <a:pt x="1002679" y="24296"/>
                    <a:pt x="1008007" y="37159"/>
                    <a:pt x="1008007" y="50571"/>
                  </a:cubicBezTo>
                  <a:lnTo>
                    <a:pt x="1008007" y="628899"/>
                  </a:lnTo>
                  <a:cubicBezTo>
                    <a:pt x="1008007" y="656828"/>
                    <a:pt x="985366" y="679470"/>
                    <a:pt x="957436" y="679470"/>
                  </a:cubicBezTo>
                  <a:lnTo>
                    <a:pt x="50571" y="679470"/>
                  </a:lnTo>
                  <a:cubicBezTo>
                    <a:pt x="37159" y="679470"/>
                    <a:pt x="24296" y="674142"/>
                    <a:pt x="14812" y="664658"/>
                  </a:cubicBezTo>
                  <a:cubicBezTo>
                    <a:pt x="5328" y="655174"/>
                    <a:pt x="0" y="642311"/>
                    <a:pt x="0" y="628899"/>
                  </a:cubicBezTo>
                  <a:lnTo>
                    <a:pt x="0" y="50571"/>
                  </a:lnTo>
                  <a:cubicBezTo>
                    <a:pt x="0" y="37159"/>
                    <a:pt x="5328" y="24296"/>
                    <a:pt x="14812" y="14812"/>
                  </a:cubicBezTo>
                  <a:cubicBezTo>
                    <a:pt x="24296" y="5328"/>
                    <a:pt x="37159" y="0"/>
                    <a:pt x="50571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76345" y="1057275"/>
            <a:ext cx="6557140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89E3F7"/>
                </a:solidFill>
                <a:latin typeface="Now Bold"/>
              </a:rPr>
              <a:t>Herramientas</a:t>
            </a:r>
            <a:r>
              <a:rPr lang="en-US" sz="3999" dirty="0">
                <a:solidFill>
                  <a:srgbClr val="89E3F7"/>
                </a:solidFill>
                <a:latin typeface="Now Bold"/>
              </a:rPr>
              <a:t> de marketing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137963">
            <a:off x="-4677709" y="3182614"/>
            <a:ext cx="11157057" cy="774020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85007">
            <a:off x="1633332" y="6762587"/>
            <a:ext cx="3050458" cy="294507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689582" y="652670"/>
            <a:ext cx="752061" cy="752061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14191844" y="3841402"/>
            <a:ext cx="3827276" cy="2579862"/>
            <a:chOff x="0" y="0"/>
            <a:chExt cx="1008007" cy="67947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8007" cy="679470"/>
            </a:xfrm>
            <a:custGeom>
              <a:avLst/>
              <a:gdLst/>
              <a:ahLst/>
              <a:cxnLst/>
              <a:rect l="l" t="t" r="r" b="b"/>
              <a:pathLst>
                <a:path w="1008007" h="679470">
                  <a:moveTo>
                    <a:pt x="50571" y="0"/>
                  </a:moveTo>
                  <a:lnTo>
                    <a:pt x="957436" y="0"/>
                  </a:lnTo>
                  <a:cubicBezTo>
                    <a:pt x="970848" y="0"/>
                    <a:pt x="983711" y="5328"/>
                    <a:pt x="993195" y="14812"/>
                  </a:cubicBezTo>
                  <a:cubicBezTo>
                    <a:pt x="1002679" y="24296"/>
                    <a:pt x="1008007" y="37159"/>
                    <a:pt x="1008007" y="50571"/>
                  </a:cubicBezTo>
                  <a:lnTo>
                    <a:pt x="1008007" y="628899"/>
                  </a:lnTo>
                  <a:cubicBezTo>
                    <a:pt x="1008007" y="656828"/>
                    <a:pt x="985366" y="679470"/>
                    <a:pt x="957436" y="679470"/>
                  </a:cubicBezTo>
                  <a:lnTo>
                    <a:pt x="50571" y="679470"/>
                  </a:lnTo>
                  <a:cubicBezTo>
                    <a:pt x="37159" y="679470"/>
                    <a:pt x="24296" y="674142"/>
                    <a:pt x="14812" y="664658"/>
                  </a:cubicBezTo>
                  <a:cubicBezTo>
                    <a:pt x="5328" y="655174"/>
                    <a:pt x="0" y="642311"/>
                    <a:pt x="0" y="628899"/>
                  </a:cubicBezTo>
                  <a:lnTo>
                    <a:pt x="0" y="50571"/>
                  </a:lnTo>
                  <a:cubicBezTo>
                    <a:pt x="0" y="37159"/>
                    <a:pt x="5328" y="24296"/>
                    <a:pt x="14812" y="14812"/>
                  </a:cubicBezTo>
                  <a:cubicBezTo>
                    <a:pt x="24296" y="5328"/>
                    <a:pt x="37159" y="0"/>
                    <a:pt x="50571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915144" y="5973015"/>
            <a:ext cx="989266" cy="54499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889280" y="8565464"/>
            <a:ext cx="1142201" cy="114220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282091" y="1702348"/>
            <a:ext cx="3538160" cy="81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3100">
                <a:solidFill>
                  <a:srgbClr val="89E3F7"/>
                </a:solidFill>
                <a:latin typeface="Now Bold"/>
              </a:rPr>
              <a:t>1.Búsquedas moviles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66251" y="1692823"/>
            <a:ext cx="3538160" cy="80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89E3F7"/>
                </a:solidFill>
                <a:latin typeface="Now Bold"/>
              </a:rPr>
              <a:t>2.Anuncios para móviles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460381" y="2518886"/>
            <a:ext cx="3181580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Space Mono"/>
              </a:rPr>
              <a:t>Aumento de aparición en motores de búsqueda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94620" y="2518886"/>
            <a:ext cx="308142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Space Mono"/>
              </a:rPr>
              <a:t>Anuncios en páginas web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68887" y="5146880"/>
            <a:ext cx="2964568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Space Mono"/>
              </a:rPr>
              <a:t>Anuncios colocados dentro de apps moviles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660699" y="8122029"/>
            <a:ext cx="278094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Space Mono"/>
              </a:rPr>
              <a:t>Anuncios vía correo electronico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99959" y="5146880"/>
            <a:ext cx="3076082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Space Mono"/>
              </a:rPr>
              <a:t>Descuentos y promociones para usuarios seleccionados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664063" y="8122029"/>
            <a:ext cx="2947875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Space Mono"/>
              </a:rPr>
              <a:t>Ofertas y promociones de acuerdo a la ubicación del usuario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282091" y="4114658"/>
            <a:ext cx="3538160" cy="80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89E3F7"/>
                </a:solidFill>
                <a:latin typeface="Now Bold"/>
              </a:rPr>
              <a:t>3.Aplicaciones móviles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366251" y="4242004"/>
            <a:ext cx="3538160" cy="41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89E3F7"/>
                </a:solidFill>
                <a:latin typeface="Now Bold"/>
              </a:rPr>
              <a:t>4.Cupones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403174" y="7066484"/>
            <a:ext cx="3538160" cy="41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89E3F7"/>
                </a:solidFill>
                <a:latin typeface="Now Bold"/>
              </a:rPr>
              <a:t>5.Email marketing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368920" y="7078488"/>
            <a:ext cx="3680048" cy="41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89E3F7"/>
                </a:solidFill>
                <a:latin typeface="Now Bold"/>
              </a:rPr>
              <a:t>6.Geolocalización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634214" y="5284993"/>
            <a:ext cx="294787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Space Mono"/>
              </a:rPr>
              <a:t>Anuncios via SMS</a:t>
            </a:r>
          </a:p>
          <a:p>
            <a:pPr algn="ctr">
              <a:lnSpc>
                <a:spcPts val="2239"/>
              </a:lnSpc>
            </a:pPr>
            <a:endParaRPr lang="en-US" sz="1599">
              <a:solidFill>
                <a:srgbClr val="FFFFFF"/>
              </a:solidFill>
              <a:latin typeface="Space Mono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339072" y="4241452"/>
            <a:ext cx="3680048" cy="80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89E3F7"/>
                </a:solidFill>
                <a:latin typeface="Now Bold"/>
              </a:rPr>
              <a:t>7.Mensajes de texto y multimedia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7944" y="2630586"/>
            <a:ext cx="4801233" cy="425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s-MX" sz="2800" b="0" i="0" u="none" strike="noStrike" dirty="0">
                <a:solidFill>
                  <a:schemeClr val="bg2"/>
                </a:solidFill>
                <a:effectLst/>
                <a:latin typeface="Roboto Slab" panose="020F0502020204030204" pitchFamily="34" charset="0"/>
              </a:rPr>
              <a:t>El mobile marketing o marketing para móviles consiste en un conjunto de técnicas y formatos para promocionar productos y servicios, que emplea dispositivos móviles como herramienta de comunicación.</a:t>
            </a:r>
            <a:endParaRPr lang="en-US" sz="2615" dirty="0">
              <a:solidFill>
                <a:schemeClr val="bg2"/>
              </a:solidFill>
              <a:latin typeface="Space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95096" y="3451558"/>
            <a:ext cx="9497807" cy="4512328"/>
            <a:chOff x="0" y="0"/>
            <a:chExt cx="2501480" cy="1188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480" cy="1188432"/>
            </a:xfrm>
            <a:custGeom>
              <a:avLst/>
              <a:gdLst/>
              <a:ahLst/>
              <a:cxnLst/>
              <a:rect l="l" t="t" r="r" b="b"/>
              <a:pathLst>
                <a:path w="2501480" h="1188432">
                  <a:moveTo>
                    <a:pt x="20378" y="0"/>
                  </a:moveTo>
                  <a:lnTo>
                    <a:pt x="2481102" y="0"/>
                  </a:lnTo>
                  <a:cubicBezTo>
                    <a:pt x="2492357" y="0"/>
                    <a:pt x="2501480" y="9124"/>
                    <a:pt x="2501480" y="20378"/>
                  </a:cubicBezTo>
                  <a:lnTo>
                    <a:pt x="2501480" y="1168054"/>
                  </a:lnTo>
                  <a:cubicBezTo>
                    <a:pt x="2501480" y="1179309"/>
                    <a:pt x="2492357" y="1188432"/>
                    <a:pt x="2481102" y="1188432"/>
                  </a:cubicBezTo>
                  <a:lnTo>
                    <a:pt x="20378" y="1188432"/>
                  </a:lnTo>
                  <a:cubicBezTo>
                    <a:pt x="14974" y="1188432"/>
                    <a:pt x="9790" y="1186285"/>
                    <a:pt x="5969" y="1182464"/>
                  </a:cubicBezTo>
                  <a:cubicBezTo>
                    <a:pt x="2147" y="1178642"/>
                    <a:pt x="0" y="1173459"/>
                    <a:pt x="0" y="1168054"/>
                  </a:cubicBezTo>
                  <a:lnTo>
                    <a:pt x="0" y="20378"/>
                  </a:lnTo>
                  <a:cubicBezTo>
                    <a:pt x="0" y="9124"/>
                    <a:pt x="9124" y="0"/>
                    <a:pt x="20378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56966" y="1092799"/>
            <a:ext cx="2574069" cy="29311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69238" y="5992498"/>
            <a:ext cx="1549524" cy="150303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25896" y="4481133"/>
            <a:ext cx="8836208" cy="151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11"/>
              </a:lnSpc>
            </a:pPr>
            <a:r>
              <a:rPr lang="en-US" sz="10364">
                <a:solidFill>
                  <a:srgbClr val="89E3F7"/>
                </a:solidFill>
                <a:latin typeface="Now Bold"/>
              </a:rPr>
              <a:t>¡GRACIAS!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6345" y="1057275"/>
            <a:ext cx="6557140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89E3F7"/>
                </a:solidFill>
                <a:latin typeface="Now Bold"/>
              </a:rPr>
              <a:t>Referencias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33120"/>
            <a:ext cx="17259300" cy="518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Revelo, J. (2020, 30 noviembre). Admob Para Android: Añadir Anuncios A Una App Móvil. Develou. https://www.develou.com/admob-android/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https://comunidad.iebschool.com/mobiletrack/2014/05/06/historia-de-la-publicidad-en-dispositivos-moviles/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https://www.cyberclick.es/numerical-blog/que-es-el-marketing-movil</a:t>
            </a:r>
          </a:p>
          <a:p>
            <a:pPr algn="ctr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Yambenu, D. (2021, 14 diciembre). Adding Google AdMob to an Android application - ProAndroidDev. Medium. https://proandroiddev.com/adding-google-admob-to-an-android-application-6621d58d92c5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https://blog.back4app.com/es/las-mejores-api-de-backend-movil-para-su-aplicacion/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https://www.tiendanube.com/blog/herramientas-de-marketing/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09665" y="1871454"/>
            <a:ext cx="6566059" cy="6878762"/>
            <a:chOff x="0" y="0"/>
            <a:chExt cx="1729332" cy="1811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9332" cy="1811690"/>
            </a:xfrm>
            <a:custGeom>
              <a:avLst/>
              <a:gdLst/>
              <a:ahLst/>
              <a:cxnLst/>
              <a:rect l="l" t="t" r="r" b="b"/>
              <a:pathLst>
                <a:path w="1729332" h="1811690">
                  <a:moveTo>
                    <a:pt x="29477" y="0"/>
                  </a:moveTo>
                  <a:lnTo>
                    <a:pt x="1699855" y="0"/>
                  </a:lnTo>
                  <a:cubicBezTo>
                    <a:pt x="1707673" y="0"/>
                    <a:pt x="1715171" y="3106"/>
                    <a:pt x="1720699" y="8634"/>
                  </a:cubicBezTo>
                  <a:cubicBezTo>
                    <a:pt x="1726227" y="14162"/>
                    <a:pt x="1729332" y="21659"/>
                    <a:pt x="1729332" y="29477"/>
                  </a:cubicBezTo>
                  <a:lnTo>
                    <a:pt x="1729332" y="1782213"/>
                  </a:lnTo>
                  <a:cubicBezTo>
                    <a:pt x="1729332" y="1798493"/>
                    <a:pt x="1716135" y="1811690"/>
                    <a:pt x="1699855" y="1811690"/>
                  </a:cubicBezTo>
                  <a:lnTo>
                    <a:pt x="29477" y="1811690"/>
                  </a:lnTo>
                  <a:cubicBezTo>
                    <a:pt x="13197" y="1811690"/>
                    <a:pt x="0" y="1798493"/>
                    <a:pt x="0" y="1782213"/>
                  </a:cubicBezTo>
                  <a:lnTo>
                    <a:pt x="0" y="29477"/>
                  </a:lnTo>
                  <a:cubicBezTo>
                    <a:pt x="0" y="13197"/>
                    <a:pt x="13197" y="0"/>
                    <a:pt x="29477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137963">
            <a:off x="-4918247" y="3476606"/>
            <a:ext cx="11157057" cy="77402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851311" y="2015548"/>
            <a:ext cx="7663134" cy="625590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97397" y="2510044"/>
            <a:ext cx="4854078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999">
                <a:solidFill>
                  <a:srgbClr val="89E3F7"/>
                </a:solidFill>
                <a:latin typeface="Now Bold"/>
              </a:rPr>
              <a:t>Contenidos.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4276" y="3228174"/>
            <a:ext cx="4086724" cy="521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Introducción.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Historia.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Ejemplos.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Para qué sirve.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Herramientas/API.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Tipo de publicidad.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Implementacion en Android.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Herramientas de marketing.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Referencias.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97397" y="3228174"/>
            <a:ext cx="707268" cy="473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 Bold"/>
              </a:rPr>
              <a:t>1.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 Bold"/>
              </a:rPr>
              <a:t>2.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 Bold"/>
              </a:rPr>
              <a:t>3.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 Bold"/>
              </a:rPr>
              <a:t>4.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 Bold"/>
              </a:rPr>
              <a:t>5.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 Bold"/>
              </a:rPr>
              <a:t>6.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 Bold"/>
              </a:rPr>
              <a:t>7.</a:t>
            </a:r>
          </a:p>
          <a:p>
            <a:pPr>
              <a:lnSpc>
                <a:spcPts val="3768"/>
              </a:lnSpc>
            </a:pPr>
            <a:endParaRPr lang="en-US" sz="2400">
              <a:solidFill>
                <a:srgbClr val="FFFFFF"/>
              </a:solidFill>
              <a:latin typeface="Space Mono Bold"/>
            </a:endParaRP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 Bold"/>
              </a:rPr>
              <a:t>8.</a:t>
            </a:r>
          </a:p>
          <a:p>
            <a:pPr>
              <a:lnSpc>
                <a:spcPts val="3768"/>
              </a:lnSpc>
            </a:pPr>
            <a:r>
              <a:rPr lang="en-US" sz="2400">
                <a:solidFill>
                  <a:srgbClr val="FFFFFF"/>
                </a:solidFill>
                <a:latin typeface="Space Mono Bold"/>
              </a:rPr>
              <a:t>9.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37388"/>
            <a:ext cx="9791502" cy="6817280"/>
            <a:chOff x="0" y="0"/>
            <a:chExt cx="13055336" cy="908970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055336" cy="9089706"/>
              <a:chOff x="0" y="0"/>
              <a:chExt cx="1998896" cy="139172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98896" cy="1391720"/>
              </a:xfrm>
              <a:custGeom>
                <a:avLst/>
                <a:gdLst/>
                <a:ahLst/>
                <a:cxnLst/>
                <a:rect l="l" t="t" r="r" b="b"/>
                <a:pathLst>
                  <a:path w="1998896" h="1391720">
                    <a:moveTo>
                      <a:pt x="25502" y="0"/>
                    </a:moveTo>
                    <a:lnTo>
                      <a:pt x="1973394" y="0"/>
                    </a:lnTo>
                    <a:cubicBezTo>
                      <a:pt x="1980157" y="0"/>
                      <a:pt x="1986644" y="2687"/>
                      <a:pt x="1991426" y="7469"/>
                    </a:cubicBezTo>
                    <a:cubicBezTo>
                      <a:pt x="1996209" y="12252"/>
                      <a:pt x="1998896" y="18738"/>
                      <a:pt x="1998896" y="25502"/>
                    </a:cubicBezTo>
                    <a:lnTo>
                      <a:pt x="1998896" y="1366218"/>
                    </a:lnTo>
                    <a:cubicBezTo>
                      <a:pt x="1998896" y="1372982"/>
                      <a:pt x="1996209" y="1379468"/>
                      <a:pt x="1991426" y="1384251"/>
                    </a:cubicBezTo>
                    <a:cubicBezTo>
                      <a:pt x="1986644" y="1389033"/>
                      <a:pt x="1980157" y="1391720"/>
                      <a:pt x="1973394" y="1391720"/>
                    </a:cubicBezTo>
                    <a:lnTo>
                      <a:pt x="25502" y="1391720"/>
                    </a:lnTo>
                    <a:cubicBezTo>
                      <a:pt x="18738" y="1391720"/>
                      <a:pt x="12252" y="1389033"/>
                      <a:pt x="7469" y="1384251"/>
                    </a:cubicBezTo>
                    <a:cubicBezTo>
                      <a:pt x="2687" y="1379468"/>
                      <a:pt x="0" y="1372982"/>
                      <a:pt x="0" y="1366218"/>
                    </a:cubicBezTo>
                    <a:lnTo>
                      <a:pt x="0" y="25502"/>
                    </a:lnTo>
                    <a:cubicBezTo>
                      <a:pt x="0" y="18738"/>
                      <a:pt x="2687" y="12252"/>
                      <a:pt x="7469" y="7469"/>
                    </a:cubicBezTo>
                    <a:cubicBezTo>
                      <a:pt x="12252" y="2687"/>
                      <a:pt x="18738" y="0"/>
                      <a:pt x="25502" y="0"/>
                    </a:cubicBezTo>
                    <a:close/>
                  </a:path>
                </a:pathLst>
              </a:custGeom>
              <a:solidFill>
                <a:srgbClr val="2C2152"/>
              </a:solidFill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38418" y="1553044"/>
              <a:ext cx="10900904" cy="981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573"/>
                </a:lnSpc>
                <a:spcBef>
                  <a:spcPct val="0"/>
                </a:spcBef>
              </a:pPr>
              <a:r>
                <a:rPr lang="en-US" sz="5160" u="none">
                  <a:solidFill>
                    <a:srgbClr val="89E3F7"/>
                  </a:solidFill>
                  <a:latin typeface="Now Bold"/>
                </a:rPr>
                <a:t>Introducción.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38418" y="3097957"/>
              <a:ext cx="10900904" cy="4495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7"/>
                </a:lnSpc>
              </a:pPr>
              <a:r>
                <a:rPr lang="en-US" sz="2322">
                  <a:solidFill>
                    <a:srgbClr val="FFFFFF"/>
                  </a:solidFill>
                  <a:latin typeface="Space Mono"/>
                </a:rPr>
                <a:t>La publicidad en apps móviles, también es conocida como In App Ads, y </a:t>
              </a:r>
              <a:r>
                <a:rPr lang="en-US" sz="2322">
                  <a:solidFill>
                    <a:srgbClr val="FFFFFF"/>
                  </a:solidFill>
                  <a:latin typeface="Space Mono Medium"/>
                </a:rPr>
                <a:t>consiste en anuncios automatizados, que pueden presentarse en diferentes formatos</a:t>
              </a:r>
              <a:r>
                <a:rPr lang="en-US" sz="2322">
                  <a:solidFill>
                    <a:srgbClr val="FFFFFF"/>
                  </a:solidFill>
                  <a:latin typeface="Space Mono"/>
                </a:rPr>
                <a:t> y, actualmente, se han posicionado como una de las formas más efectivas de realizar campañas de publicidad.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137963">
            <a:off x="9647675" y="-599180"/>
            <a:ext cx="11157057" cy="77402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96321" y="1932306"/>
            <a:ext cx="6048723" cy="64223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44335"/>
            <a:ext cx="7930524" cy="2227498"/>
            <a:chOff x="0" y="0"/>
            <a:chExt cx="10574031" cy="29699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574031" cy="2969997"/>
              <a:chOff x="0" y="0"/>
              <a:chExt cx="2088698" cy="5866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88698" cy="586666"/>
              </a:xfrm>
              <a:custGeom>
                <a:avLst/>
                <a:gdLst/>
                <a:ahLst/>
                <a:cxnLst/>
                <a:rect l="l" t="t" r="r" b="b"/>
                <a:pathLst>
                  <a:path w="2088698" h="586666">
                    <a:moveTo>
                      <a:pt x="24405" y="0"/>
                    </a:moveTo>
                    <a:lnTo>
                      <a:pt x="2064292" y="0"/>
                    </a:lnTo>
                    <a:cubicBezTo>
                      <a:pt x="2070765" y="0"/>
                      <a:pt x="2076972" y="2571"/>
                      <a:pt x="2081549" y="7148"/>
                    </a:cubicBezTo>
                    <a:cubicBezTo>
                      <a:pt x="2086126" y="11725"/>
                      <a:pt x="2088698" y="17933"/>
                      <a:pt x="2088698" y="24405"/>
                    </a:cubicBezTo>
                    <a:lnTo>
                      <a:pt x="2088698" y="562261"/>
                    </a:lnTo>
                    <a:cubicBezTo>
                      <a:pt x="2088698" y="568733"/>
                      <a:pt x="2086126" y="574941"/>
                      <a:pt x="2081549" y="579518"/>
                    </a:cubicBezTo>
                    <a:cubicBezTo>
                      <a:pt x="2076972" y="584095"/>
                      <a:pt x="2070765" y="586666"/>
                      <a:pt x="2064292" y="586666"/>
                    </a:cubicBezTo>
                    <a:lnTo>
                      <a:pt x="24405" y="586666"/>
                    </a:lnTo>
                    <a:cubicBezTo>
                      <a:pt x="17933" y="586666"/>
                      <a:pt x="11725" y="584095"/>
                      <a:pt x="7148" y="579518"/>
                    </a:cubicBezTo>
                    <a:cubicBezTo>
                      <a:pt x="2571" y="574941"/>
                      <a:pt x="0" y="568733"/>
                      <a:pt x="0" y="562261"/>
                    </a:cubicBezTo>
                    <a:lnTo>
                      <a:pt x="0" y="24405"/>
                    </a:lnTo>
                    <a:cubicBezTo>
                      <a:pt x="0" y="17933"/>
                      <a:pt x="2571" y="11725"/>
                      <a:pt x="7148" y="7148"/>
                    </a:cubicBezTo>
                    <a:cubicBezTo>
                      <a:pt x="11725" y="2571"/>
                      <a:pt x="17933" y="0"/>
                      <a:pt x="24405" y="0"/>
                    </a:cubicBezTo>
                    <a:close/>
                  </a:path>
                </a:pathLst>
              </a:custGeom>
              <a:solidFill>
                <a:srgbClr val="2C2152"/>
              </a:solidFill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88651" y="403860"/>
              <a:ext cx="9796729" cy="2072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Space Mono"/>
                </a:rPr>
                <a:t>Con la llegada de los </a:t>
              </a:r>
              <a:r>
                <a:rPr lang="en-US" sz="1800">
                  <a:solidFill>
                    <a:srgbClr val="FFFFFF"/>
                  </a:solidFill>
                  <a:latin typeface="Space Mono"/>
                  <a:hlinkClick r:id="rId2" tooltip="http://en.wikipedia.org/wiki/Smartphone"/>
                </a:rPr>
                <a:t>smartphones</a:t>
              </a:r>
              <a:r>
                <a:rPr lang="en-US" sz="1800">
                  <a:solidFill>
                    <a:srgbClr val="FFFFFF"/>
                  </a:solidFill>
                  <a:latin typeface="Space Mono"/>
                </a:rPr>
                <a:t> al mercado y al consumo masivo, más específicamente la aparición de Blackberry de RIM y posteriormente con el iPhone de Apple, el usuario se encontraba con una experiencia de navegación similar a la de web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413416"/>
            <a:ext cx="7930524" cy="2308138"/>
            <a:chOff x="0" y="0"/>
            <a:chExt cx="10574031" cy="307751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574031" cy="3077517"/>
              <a:chOff x="0" y="0"/>
              <a:chExt cx="2088698" cy="60790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88698" cy="607905"/>
              </a:xfrm>
              <a:custGeom>
                <a:avLst/>
                <a:gdLst/>
                <a:ahLst/>
                <a:cxnLst/>
                <a:rect l="l" t="t" r="r" b="b"/>
                <a:pathLst>
                  <a:path w="2088698" h="607905">
                    <a:moveTo>
                      <a:pt x="24405" y="0"/>
                    </a:moveTo>
                    <a:lnTo>
                      <a:pt x="2064292" y="0"/>
                    </a:lnTo>
                    <a:cubicBezTo>
                      <a:pt x="2070765" y="0"/>
                      <a:pt x="2076972" y="2571"/>
                      <a:pt x="2081549" y="7148"/>
                    </a:cubicBezTo>
                    <a:cubicBezTo>
                      <a:pt x="2086126" y="11725"/>
                      <a:pt x="2088698" y="17933"/>
                      <a:pt x="2088698" y="24405"/>
                    </a:cubicBezTo>
                    <a:lnTo>
                      <a:pt x="2088698" y="583499"/>
                    </a:lnTo>
                    <a:cubicBezTo>
                      <a:pt x="2088698" y="589972"/>
                      <a:pt x="2086126" y="596180"/>
                      <a:pt x="2081549" y="600756"/>
                    </a:cubicBezTo>
                    <a:cubicBezTo>
                      <a:pt x="2076972" y="605333"/>
                      <a:pt x="2070765" y="607905"/>
                      <a:pt x="2064292" y="607905"/>
                    </a:cubicBezTo>
                    <a:lnTo>
                      <a:pt x="24405" y="607905"/>
                    </a:lnTo>
                    <a:cubicBezTo>
                      <a:pt x="17933" y="607905"/>
                      <a:pt x="11725" y="605333"/>
                      <a:pt x="7148" y="600756"/>
                    </a:cubicBezTo>
                    <a:cubicBezTo>
                      <a:pt x="2571" y="596180"/>
                      <a:pt x="0" y="589972"/>
                      <a:pt x="0" y="583499"/>
                    </a:cubicBezTo>
                    <a:lnTo>
                      <a:pt x="0" y="24405"/>
                    </a:lnTo>
                    <a:cubicBezTo>
                      <a:pt x="0" y="17933"/>
                      <a:pt x="2571" y="11725"/>
                      <a:pt x="7148" y="7148"/>
                    </a:cubicBezTo>
                    <a:cubicBezTo>
                      <a:pt x="11725" y="2571"/>
                      <a:pt x="17933" y="0"/>
                      <a:pt x="24405" y="0"/>
                    </a:cubicBezTo>
                    <a:close/>
                  </a:path>
                </a:pathLst>
              </a:custGeom>
              <a:solidFill>
                <a:srgbClr val="2C2152"/>
              </a:solidFill>
              <a:ln>
                <a:noFill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88651" y="320045"/>
              <a:ext cx="9796729" cy="249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Space Mono"/>
                </a:rPr>
                <a:t>Así que empezaron a surgir todo tipo de empresas y redes de medios o ad networks que se dedican exclusivamente a la publicidad en dispositivos móviles, tales como </a:t>
              </a:r>
              <a:r>
                <a:rPr lang="en-US" sz="1800">
                  <a:solidFill>
                    <a:srgbClr val="FFFFFF"/>
                  </a:solidFill>
                  <a:latin typeface="Space Mono"/>
                  <a:hlinkClick r:id="rId3" tooltip="http://www.millennialmedia.com/"/>
                </a:rPr>
                <a:t>Millennial Media</a:t>
              </a:r>
              <a:r>
                <a:rPr lang="en-US" sz="1800">
                  <a:solidFill>
                    <a:srgbClr val="FFFFFF"/>
                  </a:solidFill>
                  <a:latin typeface="Space Mono"/>
                </a:rPr>
                <a:t> o </a:t>
              </a:r>
              <a:r>
                <a:rPr lang="en-US" sz="1800">
                  <a:solidFill>
                    <a:srgbClr val="FFFFFF"/>
                  </a:solidFill>
                  <a:latin typeface="Space Mono"/>
                  <a:hlinkClick r:id="rId4" tooltip="http://www.google.com/ads/admob/"/>
                </a:rPr>
                <a:t>AdMob</a:t>
              </a:r>
              <a:r>
                <a:rPr lang="en-US" sz="1800">
                  <a:solidFill>
                    <a:srgbClr val="FFFFFF"/>
                  </a:solidFill>
                  <a:latin typeface="Space Mono"/>
                </a:rPr>
                <a:t> (la cual fue adquirida por el gigante de internet Google).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063136"/>
            <a:ext cx="7930524" cy="1993813"/>
            <a:chOff x="0" y="0"/>
            <a:chExt cx="10574031" cy="265841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574031" cy="2658417"/>
              <a:chOff x="0" y="0"/>
              <a:chExt cx="2088698" cy="52511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88698" cy="525119"/>
              </a:xfrm>
              <a:custGeom>
                <a:avLst/>
                <a:gdLst/>
                <a:ahLst/>
                <a:cxnLst/>
                <a:rect l="l" t="t" r="r" b="b"/>
                <a:pathLst>
                  <a:path w="2088698" h="525119">
                    <a:moveTo>
                      <a:pt x="24405" y="0"/>
                    </a:moveTo>
                    <a:lnTo>
                      <a:pt x="2064292" y="0"/>
                    </a:lnTo>
                    <a:cubicBezTo>
                      <a:pt x="2070765" y="0"/>
                      <a:pt x="2076972" y="2571"/>
                      <a:pt x="2081549" y="7148"/>
                    </a:cubicBezTo>
                    <a:cubicBezTo>
                      <a:pt x="2086126" y="11725"/>
                      <a:pt x="2088698" y="17933"/>
                      <a:pt x="2088698" y="24405"/>
                    </a:cubicBezTo>
                    <a:lnTo>
                      <a:pt x="2088698" y="500714"/>
                    </a:lnTo>
                    <a:cubicBezTo>
                      <a:pt x="2088698" y="507187"/>
                      <a:pt x="2086126" y="513394"/>
                      <a:pt x="2081549" y="517971"/>
                    </a:cubicBezTo>
                    <a:cubicBezTo>
                      <a:pt x="2076972" y="522548"/>
                      <a:pt x="2070765" y="525119"/>
                      <a:pt x="2064292" y="525119"/>
                    </a:cubicBezTo>
                    <a:lnTo>
                      <a:pt x="24405" y="525119"/>
                    </a:lnTo>
                    <a:cubicBezTo>
                      <a:pt x="17933" y="525119"/>
                      <a:pt x="11725" y="522548"/>
                      <a:pt x="7148" y="517971"/>
                    </a:cubicBezTo>
                    <a:cubicBezTo>
                      <a:pt x="2571" y="513394"/>
                      <a:pt x="0" y="507187"/>
                      <a:pt x="0" y="500714"/>
                    </a:cubicBezTo>
                    <a:lnTo>
                      <a:pt x="0" y="24405"/>
                    </a:lnTo>
                    <a:cubicBezTo>
                      <a:pt x="0" y="17933"/>
                      <a:pt x="2571" y="11725"/>
                      <a:pt x="7148" y="7148"/>
                    </a:cubicBezTo>
                    <a:cubicBezTo>
                      <a:pt x="11725" y="2571"/>
                      <a:pt x="17933" y="0"/>
                      <a:pt x="24405" y="0"/>
                    </a:cubicBezTo>
                    <a:close/>
                  </a:path>
                </a:pathLst>
              </a:custGeom>
              <a:solidFill>
                <a:srgbClr val="2C2152"/>
              </a:solidFill>
              <a:ln>
                <a:noFill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88651" y="483389"/>
              <a:ext cx="9796729" cy="1653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Space Mono"/>
                </a:rPr>
                <a:t>Para 2010 Apple saca al mercado</a:t>
              </a:r>
              <a:r>
                <a:rPr lang="en-US" sz="1800">
                  <a:solidFill>
                    <a:srgbClr val="FFFFFF"/>
                  </a:solidFill>
                  <a:latin typeface="Space Mono"/>
                  <a:hlinkClick r:id="rId5" tooltip="http://en.wikipedia.org/wiki/IAd"/>
                </a:rPr>
                <a:t> iAD</a:t>
              </a:r>
              <a:r>
                <a:rPr lang="en-US" sz="1800">
                  <a:solidFill>
                    <a:srgbClr val="FFFFFF"/>
                  </a:solidFill>
                  <a:latin typeface="Space Mono"/>
                </a:rPr>
                <a:t> la plataforma con la cual los desarrolladores de apps para iOS podrían incluir publicidad y rentabilizar sus contenidos dentro de las aplicaciones mismas,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232952">
            <a:off x="9647675" y="-599180"/>
            <a:ext cx="11157057" cy="774020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308209" y="2158660"/>
            <a:ext cx="4211754" cy="658086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8700" y="1057275"/>
            <a:ext cx="7235447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89E3F7"/>
                </a:solidFill>
                <a:latin typeface="Now Bold"/>
              </a:rPr>
              <a:t>Historia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83415"/>
            <a:ext cx="7930524" cy="2541823"/>
            <a:chOff x="0" y="0"/>
            <a:chExt cx="10574031" cy="33890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574031" cy="3389097"/>
              <a:chOff x="0" y="0"/>
              <a:chExt cx="2088698" cy="66945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88698" cy="669451"/>
              </a:xfrm>
              <a:custGeom>
                <a:avLst/>
                <a:gdLst/>
                <a:ahLst/>
                <a:cxnLst/>
                <a:rect l="l" t="t" r="r" b="b"/>
                <a:pathLst>
                  <a:path w="2088698" h="669451">
                    <a:moveTo>
                      <a:pt x="24405" y="0"/>
                    </a:moveTo>
                    <a:lnTo>
                      <a:pt x="2064292" y="0"/>
                    </a:lnTo>
                    <a:cubicBezTo>
                      <a:pt x="2070765" y="0"/>
                      <a:pt x="2076972" y="2571"/>
                      <a:pt x="2081549" y="7148"/>
                    </a:cubicBezTo>
                    <a:cubicBezTo>
                      <a:pt x="2086126" y="11725"/>
                      <a:pt x="2088698" y="17933"/>
                      <a:pt x="2088698" y="24405"/>
                    </a:cubicBezTo>
                    <a:lnTo>
                      <a:pt x="2088698" y="645046"/>
                    </a:lnTo>
                    <a:cubicBezTo>
                      <a:pt x="2088698" y="651518"/>
                      <a:pt x="2086126" y="657726"/>
                      <a:pt x="2081549" y="662303"/>
                    </a:cubicBezTo>
                    <a:cubicBezTo>
                      <a:pt x="2076972" y="666880"/>
                      <a:pt x="2070765" y="669451"/>
                      <a:pt x="2064292" y="669451"/>
                    </a:cubicBezTo>
                    <a:lnTo>
                      <a:pt x="24405" y="669451"/>
                    </a:lnTo>
                    <a:cubicBezTo>
                      <a:pt x="17933" y="669451"/>
                      <a:pt x="11725" y="666880"/>
                      <a:pt x="7148" y="662303"/>
                    </a:cubicBezTo>
                    <a:cubicBezTo>
                      <a:pt x="2571" y="657726"/>
                      <a:pt x="0" y="651518"/>
                      <a:pt x="0" y="645046"/>
                    </a:cubicBezTo>
                    <a:lnTo>
                      <a:pt x="0" y="24405"/>
                    </a:lnTo>
                    <a:cubicBezTo>
                      <a:pt x="0" y="17933"/>
                      <a:pt x="2571" y="11725"/>
                      <a:pt x="7148" y="7148"/>
                    </a:cubicBezTo>
                    <a:cubicBezTo>
                      <a:pt x="11725" y="2571"/>
                      <a:pt x="17933" y="0"/>
                      <a:pt x="24405" y="0"/>
                    </a:cubicBezTo>
                    <a:close/>
                  </a:path>
                </a:pathLst>
              </a:custGeom>
              <a:solidFill>
                <a:srgbClr val="2C2152"/>
              </a:solidFill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88651" y="403860"/>
              <a:ext cx="9796729" cy="2491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Space Mono"/>
                </a:rPr>
                <a:t>Se trata de pequeños anuncios, generalmente rectangulares, que se colocan en la parte alta o baja de una aplicación. Además, no resultan excesivamente invasivos para los usuarios, lo que estimula su </a:t>
              </a:r>
              <a:r>
                <a:rPr lang="en-US" sz="1800">
                  <a:solidFill>
                    <a:srgbClr val="FFFFFF"/>
                  </a:solidFill>
                  <a:latin typeface="Space Mono"/>
                  <a:hlinkClick r:id="rId2" tooltip="https://rockcontent.com/es/blog/retencion-de-usuarios/"/>
                </a:rPr>
                <a:t>retención en las apps</a:t>
              </a:r>
              <a:r>
                <a:rPr lang="en-US" sz="1800">
                  <a:solidFill>
                    <a:srgbClr val="FFFFFF"/>
                  </a:solidFill>
                  <a:latin typeface="Space Mono"/>
                </a:rPr>
                <a:t>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45636" y="1411088"/>
            <a:ext cx="9276675" cy="746482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57275"/>
            <a:ext cx="7235447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89E3F7"/>
                </a:solidFill>
                <a:latin typeface="Now Bold"/>
              </a:rPr>
              <a:t>Ejemplos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20772"/>
            <a:ext cx="41349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Banner adds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61375"/>
            <a:ext cx="7930524" cy="3170473"/>
            <a:chOff x="0" y="0"/>
            <a:chExt cx="10574031" cy="42272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574031" cy="4227297"/>
              <a:chOff x="0" y="0"/>
              <a:chExt cx="2088698" cy="83502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88698" cy="835022"/>
              </a:xfrm>
              <a:custGeom>
                <a:avLst/>
                <a:gdLst/>
                <a:ahLst/>
                <a:cxnLst/>
                <a:rect l="l" t="t" r="r" b="b"/>
                <a:pathLst>
                  <a:path w="2088698" h="835022">
                    <a:moveTo>
                      <a:pt x="24405" y="0"/>
                    </a:moveTo>
                    <a:lnTo>
                      <a:pt x="2064292" y="0"/>
                    </a:lnTo>
                    <a:cubicBezTo>
                      <a:pt x="2070765" y="0"/>
                      <a:pt x="2076972" y="2571"/>
                      <a:pt x="2081549" y="7148"/>
                    </a:cubicBezTo>
                    <a:cubicBezTo>
                      <a:pt x="2086126" y="11725"/>
                      <a:pt x="2088698" y="17933"/>
                      <a:pt x="2088698" y="24405"/>
                    </a:cubicBezTo>
                    <a:lnTo>
                      <a:pt x="2088698" y="810616"/>
                    </a:lnTo>
                    <a:cubicBezTo>
                      <a:pt x="2088698" y="817089"/>
                      <a:pt x="2086126" y="823297"/>
                      <a:pt x="2081549" y="827873"/>
                    </a:cubicBezTo>
                    <a:cubicBezTo>
                      <a:pt x="2076972" y="832450"/>
                      <a:pt x="2070765" y="835022"/>
                      <a:pt x="2064292" y="835022"/>
                    </a:cubicBezTo>
                    <a:lnTo>
                      <a:pt x="24405" y="835022"/>
                    </a:lnTo>
                    <a:cubicBezTo>
                      <a:pt x="17933" y="835022"/>
                      <a:pt x="11725" y="832450"/>
                      <a:pt x="7148" y="827873"/>
                    </a:cubicBezTo>
                    <a:cubicBezTo>
                      <a:pt x="2571" y="823297"/>
                      <a:pt x="0" y="817089"/>
                      <a:pt x="0" y="810616"/>
                    </a:cubicBezTo>
                    <a:lnTo>
                      <a:pt x="0" y="24405"/>
                    </a:lnTo>
                    <a:cubicBezTo>
                      <a:pt x="0" y="17933"/>
                      <a:pt x="2571" y="11725"/>
                      <a:pt x="7148" y="7148"/>
                    </a:cubicBezTo>
                    <a:cubicBezTo>
                      <a:pt x="11725" y="2571"/>
                      <a:pt x="17933" y="0"/>
                      <a:pt x="24405" y="0"/>
                    </a:cubicBezTo>
                    <a:close/>
                  </a:path>
                </a:pathLst>
              </a:custGeom>
              <a:solidFill>
                <a:srgbClr val="2C2152"/>
              </a:solidFill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88651" y="403860"/>
              <a:ext cx="9796729" cy="3329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Space Mono"/>
                </a:rPr>
                <a:t>Este formato engloba los banners que se insertan en toda la pantalla o en gran parte de ella y que desaparecen luego de algunos segundos o cuando el usuario de la aplicación los cierra de manera voluntaria.</a:t>
              </a:r>
            </a:p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Space Mono"/>
                </a:rPr>
                <a:t>Esta clase de anuncios son garantía de visualización e impacto, pues los usuarios prestan toda su atención en ellos.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26109" y="868432"/>
            <a:ext cx="4932994" cy="895635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57275"/>
            <a:ext cx="7235447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89E3F7"/>
                </a:solidFill>
                <a:latin typeface="Now Bold"/>
              </a:rPr>
              <a:t>Ejemplos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07529"/>
            <a:ext cx="41349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Interstitials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60345"/>
            <a:ext cx="7930524" cy="3799123"/>
            <a:chOff x="0" y="0"/>
            <a:chExt cx="10574031" cy="50654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574031" cy="5065497"/>
              <a:chOff x="0" y="0"/>
              <a:chExt cx="2088698" cy="10005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88698" cy="1000592"/>
              </a:xfrm>
              <a:custGeom>
                <a:avLst/>
                <a:gdLst/>
                <a:ahLst/>
                <a:cxnLst/>
                <a:rect l="l" t="t" r="r" b="b"/>
                <a:pathLst>
                  <a:path w="2088698" h="1000592">
                    <a:moveTo>
                      <a:pt x="24405" y="0"/>
                    </a:moveTo>
                    <a:lnTo>
                      <a:pt x="2064292" y="0"/>
                    </a:lnTo>
                    <a:cubicBezTo>
                      <a:pt x="2070765" y="0"/>
                      <a:pt x="2076972" y="2571"/>
                      <a:pt x="2081549" y="7148"/>
                    </a:cubicBezTo>
                    <a:cubicBezTo>
                      <a:pt x="2086126" y="11725"/>
                      <a:pt x="2088698" y="17933"/>
                      <a:pt x="2088698" y="24405"/>
                    </a:cubicBezTo>
                    <a:lnTo>
                      <a:pt x="2088698" y="976186"/>
                    </a:lnTo>
                    <a:cubicBezTo>
                      <a:pt x="2088698" y="982659"/>
                      <a:pt x="2086126" y="988867"/>
                      <a:pt x="2081549" y="993444"/>
                    </a:cubicBezTo>
                    <a:cubicBezTo>
                      <a:pt x="2076972" y="998021"/>
                      <a:pt x="2070765" y="1000592"/>
                      <a:pt x="2064292" y="1000592"/>
                    </a:cubicBezTo>
                    <a:lnTo>
                      <a:pt x="24405" y="1000592"/>
                    </a:lnTo>
                    <a:cubicBezTo>
                      <a:pt x="17933" y="1000592"/>
                      <a:pt x="11725" y="998021"/>
                      <a:pt x="7148" y="993444"/>
                    </a:cubicBezTo>
                    <a:cubicBezTo>
                      <a:pt x="2571" y="988867"/>
                      <a:pt x="0" y="982659"/>
                      <a:pt x="0" y="976186"/>
                    </a:cubicBezTo>
                    <a:lnTo>
                      <a:pt x="0" y="24405"/>
                    </a:lnTo>
                    <a:cubicBezTo>
                      <a:pt x="0" y="17933"/>
                      <a:pt x="2571" y="11725"/>
                      <a:pt x="7148" y="7148"/>
                    </a:cubicBezTo>
                    <a:cubicBezTo>
                      <a:pt x="11725" y="2571"/>
                      <a:pt x="17933" y="0"/>
                      <a:pt x="24405" y="0"/>
                    </a:cubicBezTo>
                    <a:close/>
                  </a:path>
                </a:pathLst>
              </a:custGeom>
              <a:solidFill>
                <a:srgbClr val="2C2152"/>
              </a:solidFill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88651" y="403860"/>
              <a:ext cx="9796729" cy="4168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Space Mono"/>
                </a:rPr>
                <a:t>Este formato publicitario permite que los anuncios estén completamente adaptados a las características y composición de las aplicaciones.</a:t>
              </a:r>
            </a:p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Space Mono"/>
                </a:rPr>
                <a:t>Otra particularidad de estos anuncios de </a:t>
              </a:r>
              <a:r>
                <a:rPr lang="en-US" sz="1800">
                  <a:solidFill>
                    <a:srgbClr val="FFFFFF"/>
                  </a:solidFill>
                  <a:latin typeface="Space Mono"/>
                  <a:hlinkClick r:id="rId2" tooltip="https://rockcontent.com/es/blog/publicidad-nativa/"/>
                </a:rPr>
                <a:t>publicidad nativa</a:t>
              </a:r>
              <a:r>
                <a:rPr lang="en-US" sz="1800">
                  <a:solidFill>
                    <a:srgbClr val="FFFFFF"/>
                  </a:solidFill>
                  <a:latin typeface="Space Mono"/>
                </a:rPr>
                <a:t> es que se dividen en dos partes: en un lado se encuentra el mensaje publicitario y en otros audiovisuales o imágenes relacionadas y centradas en el usuario.</a:t>
              </a:r>
            </a:p>
            <a:p>
              <a:pPr>
                <a:lnSpc>
                  <a:spcPts val="2520"/>
                </a:lnSpc>
              </a:pPr>
              <a:endParaRPr lang="en-US" sz="1800">
                <a:solidFill>
                  <a:srgbClr val="FFFFFF"/>
                </a:solidFill>
                <a:latin typeface="Space Mono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28349" y="1829015"/>
            <a:ext cx="7092219" cy="72617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57275"/>
            <a:ext cx="7235447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89E3F7"/>
                </a:solidFill>
                <a:latin typeface="Now Bold"/>
              </a:rPr>
              <a:t>Ejemplos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152325"/>
            <a:ext cx="4134922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Native adds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813083"/>
            <a:ext cx="7930524" cy="1913173"/>
            <a:chOff x="0" y="0"/>
            <a:chExt cx="10574031" cy="25508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574031" cy="2550897"/>
              <a:chOff x="0" y="0"/>
              <a:chExt cx="2088698" cy="50388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88698" cy="503881"/>
              </a:xfrm>
              <a:custGeom>
                <a:avLst/>
                <a:gdLst/>
                <a:ahLst/>
                <a:cxnLst/>
                <a:rect l="l" t="t" r="r" b="b"/>
                <a:pathLst>
                  <a:path w="2088698" h="503881">
                    <a:moveTo>
                      <a:pt x="24405" y="0"/>
                    </a:moveTo>
                    <a:lnTo>
                      <a:pt x="2064292" y="0"/>
                    </a:lnTo>
                    <a:cubicBezTo>
                      <a:pt x="2070765" y="0"/>
                      <a:pt x="2076972" y="2571"/>
                      <a:pt x="2081549" y="7148"/>
                    </a:cubicBezTo>
                    <a:cubicBezTo>
                      <a:pt x="2086126" y="11725"/>
                      <a:pt x="2088698" y="17933"/>
                      <a:pt x="2088698" y="24405"/>
                    </a:cubicBezTo>
                    <a:lnTo>
                      <a:pt x="2088698" y="479475"/>
                    </a:lnTo>
                    <a:cubicBezTo>
                      <a:pt x="2088698" y="485948"/>
                      <a:pt x="2086126" y="492156"/>
                      <a:pt x="2081549" y="496733"/>
                    </a:cubicBezTo>
                    <a:cubicBezTo>
                      <a:pt x="2076972" y="501310"/>
                      <a:pt x="2070765" y="503881"/>
                      <a:pt x="2064292" y="503881"/>
                    </a:cubicBezTo>
                    <a:lnTo>
                      <a:pt x="24405" y="503881"/>
                    </a:lnTo>
                    <a:cubicBezTo>
                      <a:pt x="17933" y="503881"/>
                      <a:pt x="11725" y="501310"/>
                      <a:pt x="7148" y="496733"/>
                    </a:cubicBezTo>
                    <a:cubicBezTo>
                      <a:pt x="2571" y="492156"/>
                      <a:pt x="0" y="485948"/>
                      <a:pt x="0" y="479475"/>
                    </a:cubicBezTo>
                    <a:lnTo>
                      <a:pt x="0" y="24405"/>
                    </a:lnTo>
                    <a:cubicBezTo>
                      <a:pt x="0" y="17933"/>
                      <a:pt x="2571" y="11725"/>
                      <a:pt x="7148" y="7148"/>
                    </a:cubicBezTo>
                    <a:cubicBezTo>
                      <a:pt x="11725" y="2571"/>
                      <a:pt x="17933" y="0"/>
                      <a:pt x="24405" y="0"/>
                    </a:cubicBezTo>
                    <a:close/>
                  </a:path>
                </a:pathLst>
              </a:custGeom>
              <a:solidFill>
                <a:srgbClr val="2C2152"/>
              </a:solidFill>
              <a:ln>
                <a:noFill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88651" y="403860"/>
              <a:ext cx="9796729" cy="1653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Space Mono"/>
                </a:rPr>
                <a:t>La publicidad en formato de video también es muy utilizada en las aplicaciones, ya que brinda mayor </a:t>
              </a:r>
              <a:r>
                <a:rPr lang="en-US" sz="1800">
                  <a:solidFill>
                    <a:srgbClr val="FFFFFF"/>
                  </a:solidFill>
                  <a:latin typeface="Space Mono"/>
                  <a:hlinkClick r:id="rId2" tooltip="https://rockcontent.com/es/blog/que-es-engagement/"/>
                </a:rPr>
                <a:t>engagement</a:t>
              </a:r>
              <a:r>
                <a:rPr lang="en-US" sz="1800">
                  <a:solidFill>
                    <a:srgbClr val="FFFFFF"/>
                  </a:solidFill>
                  <a:latin typeface="Space Mono"/>
                </a:rPr>
                <a:t> y permite transmitir mensajes mucho más completos y explícitos.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1497878"/>
            <a:ext cx="8568021" cy="72912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57275"/>
            <a:ext cx="7235447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999">
                <a:solidFill>
                  <a:srgbClr val="89E3F7"/>
                </a:solidFill>
                <a:latin typeface="Now Bold"/>
              </a:rPr>
              <a:t>Ejemplos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503889"/>
            <a:ext cx="47221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Video banners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91090"/>
            <a:ext cx="5287451" cy="5142903"/>
            <a:chOff x="0" y="0"/>
            <a:chExt cx="1392580" cy="13545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2580" cy="1354509"/>
            </a:xfrm>
            <a:custGeom>
              <a:avLst/>
              <a:gdLst/>
              <a:ahLst/>
              <a:cxnLst/>
              <a:rect l="l" t="t" r="r" b="b"/>
              <a:pathLst>
                <a:path w="1392580" h="1354509">
                  <a:moveTo>
                    <a:pt x="36605" y="0"/>
                  </a:moveTo>
                  <a:lnTo>
                    <a:pt x="1355975" y="0"/>
                  </a:lnTo>
                  <a:cubicBezTo>
                    <a:pt x="1376191" y="0"/>
                    <a:pt x="1392580" y="16389"/>
                    <a:pt x="1392580" y="36605"/>
                  </a:cubicBezTo>
                  <a:lnTo>
                    <a:pt x="1392580" y="1317904"/>
                  </a:lnTo>
                  <a:cubicBezTo>
                    <a:pt x="1392580" y="1327612"/>
                    <a:pt x="1388723" y="1336923"/>
                    <a:pt x="1381858" y="1343788"/>
                  </a:cubicBezTo>
                  <a:cubicBezTo>
                    <a:pt x="1374993" y="1350653"/>
                    <a:pt x="1365683" y="1354509"/>
                    <a:pt x="1355975" y="1354509"/>
                  </a:cubicBezTo>
                  <a:lnTo>
                    <a:pt x="36605" y="1354509"/>
                  </a:lnTo>
                  <a:cubicBezTo>
                    <a:pt x="26897" y="1354509"/>
                    <a:pt x="17586" y="1350653"/>
                    <a:pt x="10721" y="1343788"/>
                  </a:cubicBezTo>
                  <a:cubicBezTo>
                    <a:pt x="3857" y="1336923"/>
                    <a:pt x="0" y="1327612"/>
                    <a:pt x="0" y="1317904"/>
                  </a:cubicBezTo>
                  <a:lnTo>
                    <a:pt x="0" y="36605"/>
                  </a:lnTo>
                  <a:cubicBezTo>
                    <a:pt x="0" y="26897"/>
                    <a:pt x="3857" y="17586"/>
                    <a:pt x="10721" y="10721"/>
                  </a:cubicBezTo>
                  <a:cubicBezTo>
                    <a:pt x="17586" y="3857"/>
                    <a:pt x="26897" y="0"/>
                    <a:pt x="36605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00274" y="3791090"/>
            <a:ext cx="5287451" cy="5142903"/>
            <a:chOff x="0" y="0"/>
            <a:chExt cx="1392580" cy="13545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2580" cy="1354509"/>
            </a:xfrm>
            <a:custGeom>
              <a:avLst/>
              <a:gdLst/>
              <a:ahLst/>
              <a:cxnLst/>
              <a:rect l="l" t="t" r="r" b="b"/>
              <a:pathLst>
                <a:path w="1392580" h="1354509">
                  <a:moveTo>
                    <a:pt x="36605" y="0"/>
                  </a:moveTo>
                  <a:lnTo>
                    <a:pt x="1355975" y="0"/>
                  </a:lnTo>
                  <a:cubicBezTo>
                    <a:pt x="1376191" y="0"/>
                    <a:pt x="1392580" y="16389"/>
                    <a:pt x="1392580" y="36605"/>
                  </a:cubicBezTo>
                  <a:lnTo>
                    <a:pt x="1392580" y="1317904"/>
                  </a:lnTo>
                  <a:cubicBezTo>
                    <a:pt x="1392580" y="1327612"/>
                    <a:pt x="1388723" y="1336923"/>
                    <a:pt x="1381858" y="1343788"/>
                  </a:cubicBezTo>
                  <a:cubicBezTo>
                    <a:pt x="1374993" y="1350653"/>
                    <a:pt x="1365683" y="1354509"/>
                    <a:pt x="1355975" y="1354509"/>
                  </a:cubicBezTo>
                  <a:lnTo>
                    <a:pt x="36605" y="1354509"/>
                  </a:lnTo>
                  <a:cubicBezTo>
                    <a:pt x="26897" y="1354509"/>
                    <a:pt x="17586" y="1350653"/>
                    <a:pt x="10721" y="1343788"/>
                  </a:cubicBezTo>
                  <a:cubicBezTo>
                    <a:pt x="3857" y="1336923"/>
                    <a:pt x="0" y="1327612"/>
                    <a:pt x="0" y="1317904"/>
                  </a:cubicBezTo>
                  <a:lnTo>
                    <a:pt x="0" y="36605"/>
                  </a:lnTo>
                  <a:cubicBezTo>
                    <a:pt x="0" y="26897"/>
                    <a:pt x="3857" y="17586"/>
                    <a:pt x="10721" y="10721"/>
                  </a:cubicBezTo>
                  <a:cubicBezTo>
                    <a:pt x="17586" y="3857"/>
                    <a:pt x="26897" y="0"/>
                    <a:pt x="36605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1849" y="3791090"/>
            <a:ext cx="5287451" cy="5142903"/>
            <a:chOff x="0" y="0"/>
            <a:chExt cx="1392580" cy="13545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2580" cy="1354509"/>
            </a:xfrm>
            <a:custGeom>
              <a:avLst/>
              <a:gdLst/>
              <a:ahLst/>
              <a:cxnLst/>
              <a:rect l="l" t="t" r="r" b="b"/>
              <a:pathLst>
                <a:path w="1392580" h="1354509">
                  <a:moveTo>
                    <a:pt x="36605" y="0"/>
                  </a:moveTo>
                  <a:lnTo>
                    <a:pt x="1355975" y="0"/>
                  </a:lnTo>
                  <a:cubicBezTo>
                    <a:pt x="1376191" y="0"/>
                    <a:pt x="1392580" y="16389"/>
                    <a:pt x="1392580" y="36605"/>
                  </a:cubicBezTo>
                  <a:lnTo>
                    <a:pt x="1392580" y="1317904"/>
                  </a:lnTo>
                  <a:cubicBezTo>
                    <a:pt x="1392580" y="1327612"/>
                    <a:pt x="1388723" y="1336923"/>
                    <a:pt x="1381858" y="1343788"/>
                  </a:cubicBezTo>
                  <a:cubicBezTo>
                    <a:pt x="1374993" y="1350653"/>
                    <a:pt x="1365683" y="1354509"/>
                    <a:pt x="1355975" y="1354509"/>
                  </a:cubicBezTo>
                  <a:lnTo>
                    <a:pt x="36605" y="1354509"/>
                  </a:lnTo>
                  <a:cubicBezTo>
                    <a:pt x="26897" y="1354509"/>
                    <a:pt x="17586" y="1350653"/>
                    <a:pt x="10721" y="1343788"/>
                  </a:cubicBezTo>
                  <a:cubicBezTo>
                    <a:pt x="3857" y="1336923"/>
                    <a:pt x="0" y="1327612"/>
                    <a:pt x="0" y="1317904"/>
                  </a:cubicBezTo>
                  <a:lnTo>
                    <a:pt x="0" y="36605"/>
                  </a:lnTo>
                  <a:cubicBezTo>
                    <a:pt x="0" y="26897"/>
                    <a:pt x="3857" y="17586"/>
                    <a:pt x="10721" y="10721"/>
                  </a:cubicBezTo>
                  <a:cubicBezTo>
                    <a:pt x="17586" y="3857"/>
                    <a:pt x="26897" y="0"/>
                    <a:pt x="36605" y="0"/>
                  </a:cubicBezTo>
                  <a:close/>
                </a:path>
              </a:pathLst>
            </a:custGeom>
            <a:solidFill>
              <a:srgbClr val="2C2152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06658" y="3461535"/>
            <a:ext cx="3098162" cy="290100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559173" y="2527245"/>
            <a:ext cx="3169655" cy="35505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85142" y="3227315"/>
            <a:ext cx="2860864" cy="285046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37379" y="6925832"/>
            <a:ext cx="4470092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89E3F7"/>
                </a:solidFill>
                <a:latin typeface="Now Bold"/>
              </a:rPr>
              <a:t>Aumentar la audiencia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40867" y="6478157"/>
            <a:ext cx="4436962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69"/>
              </a:lnSpc>
              <a:spcBef>
                <a:spcPct val="0"/>
              </a:spcBef>
            </a:pPr>
            <a:r>
              <a:rPr lang="en-US" sz="3000">
                <a:solidFill>
                  <a:srgbClr val="89E3F7"/>
                </a:solidFill>
                <a:latin typeface="Now Bold"/>
              </a:rPr>
              <a:t>Facilitar la comunicación con clientes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78276" y="6925832"/>
            <a:ext cx="4881024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69"/>
              </a:lnSpc>
              <a:spcBef>
                <a:spcPct val="0"/>
              </a:spcBef>
            </a:pPr>
            <a:r>
              <a:rPr lang="en-US" sz="3000">
                <a:solidFill>
                  <a:srgbClr val="89E3F7"/>
                </a:solidFill>
                <a:latin typeface="Now Bold"/>
              </a:rPr>
              <a:t>Incrementar ganancias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6151" y="873881"/>
            <a:ext cx="4854078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999">
                <a:solidFill>
                  <a:srgbClr val="89E3F7"/>
                </a:solidFill>
                <a:latin typeface="Now Bold"/>
              </a:rPr>
              <a:t>¿Para qué se usa?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40867" y="7891184"/>
            <a:ext cx="3968960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Extra Bold"/>
              </a:rPr>
              <a:t>Lograr que estos se enteren de cualquier oferta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6658" y="7621944"/>
            <a:ext cx="3564669" cy="92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Extra Bold"/>
              </a:rPr>
              <a:t>Llegar a más personas/potenciales usuarios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85142" y="7779106"/>
            <a:ext cx="3564669" cy="61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Extra Bold"/>
              </a:rPr>
              <a:t>Tener un mayor  flujo de clientes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1012</Words>
  <Application>Microsoft Macintosh PowerPoint</Application>
  <PresentationFormat>Personalizado</PresentationFormat>
  <Paragraphs>110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Now Bold</vt:lpstr>
      <vt:lpstr>Open Sans Bold</vt:lpstr>
      <vt:lpstr>Arial</vt:lpstr>
      <vt:lpstr>Space Mono Medium</vt:lpstr>
      <vt:lpstr>Space Mono</vt:lpstr>
      <vt:lpstr>Roboto Slab</vt:lpstr>
      <vt:lpstr>Space Mono Bold</vt:lpstr>
      <vt:lpstr>Calibri</vt:lpstr>
      <vt:lpstr>Now Bold Bold</vt:lpstr>
      <vt:lpstr>Open Sans Extra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eUIPO 2</dc:title>
  <cp:lastModifiedBy>ALPUCHE VELAZQUEZ MAILENE GABRIELA</cp:lastModifiedBy>
  <cp:revision>5</cp:revision>
  <dcterms:created xsi:type="dcterms:W3CDTF">2006-08-16T00:00:00Z</dcterms:created>
  <dcterms:modified xsi:type="dcterms:W3CDTF">2023-02-28T16:34:19Z</dcterms:modified>
  <dc:identifier>DAFbONQpVuA</dc:identifier>
</cp:coreProperties>
</file>